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318" r:id="rId2"/>
    <p:sldId id="336" r:id="rId3"/>
    <p:sldId id="337" r:id="rId4"/>
    <p:sldId id="338" r:id="rId5"/>
    <p:sldId id="341" r:id="rId6"/>
    <p:sldId id="342" r:id="rId7"/>
    <p:sldId id="344" r:id="rId8"/>
    <p:sldId id="334" r:id="rId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лчина Вера Викторовна" initials="КВВ" lastIdx="1" clrIdx="0">
    <p:extLst>
      <p:ext uri="{19B8F6BF-5375-455C-9EA6-DF929625EA0E}">
        <p15:presenceInfo xmlns:p15="http://schemas.microsoft.com/office/powerpoint/2012/main" userId="Колчина Вера Виктор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DFB"/>
    <a:srgbClr val="009BD2"/>
    <a:srgbClr val="00C7CA"/>
    <a:srgbClr val="A1A19F"/>
    <a:srgbClr val="FFB13E"/>
    <a:srgbClr val="FF8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035" autoAdjust="0"/>
  </p:normalViewPr>
  <p:slideViewPr>
    <p:cSldViewPr snapToGrid="0">
      <p:cViewPr varScale="1">
        <p:scale>
          <a:sx n="103" d="100"/>
          <a:sy n="103" d="100"/>
        </p:scale>
        <p:origin x="181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3CA0F-D372-4E75-9FB9-0228F6CCDF3C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361"/>
            <a:ext cx="5438775" cy="39106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AA7ED-9EF1-4E5C-BB7E-5BCF754DB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33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1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5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4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5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3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0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6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9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3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6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ACB7E-46D3-4D66-9A47-12E36A305F1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9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902" y="0"/>
            <a:ext cx="1016290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018902" y="0"/>
            <a:ext cx="10162902" cy="6858000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83714" y="2024743"/>
            <a:ext cx="9893029" cy="447869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целевого обучения в 2025 году</a:t>
            </a:r>
            <a:b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 мая 2025 г.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4" y="229775"/>
            <a:ext cx="73626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62798" y="899891"/>
            <a:ext cx="2641637" cy="144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84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380166" y="2461208"/>
            <a:ext cx="3329709" cy="997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B1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3825155"/>
            <a:ext cx="2980393" cy="997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1A1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380166" y="5201452"/>
            <a:ext cx="2980393" cy="997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C7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967" y="92416"/>
            <a:ext cx="8873413" cy="6617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УрГЭУ</a:t>
            </a:r>
            <a:endParaRPr kumimoji="0" lang="en-US" altLang="ru-RU" sz="32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8132" y="1538285"/>
            <a:ext cx="4152123" cy="78620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5820" y="3337916"/>
            <a:ext cx="3648270" cy="316552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Утверждение: Правил приёма (13 раздел), Положение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 целевом 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обучении;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целевой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квоты;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«Работа в России» и внесение данных, включая направления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подготовки;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абитуриентов: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сайт, Дни открытых дверей, рекламные буклеты и др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kumimoji="0" lang="ru-RU" sz="14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консультирование;</a:t>
            </a:r>
            <a:endParaRPr kumimoji="0" lang="ru-RU" sz="14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встречи с работодателями 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абитуриентами;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Ярмарки 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вакансий.</a:t>
            </a:r>
            <a:endParaRPr kumimoji="0" lang="ru-RU" sz="14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27845" y="3351693"/>
            <a:ext cx="3413415" cy="13322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1.Формирование целевой кадровой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для </a:t>
            </a:r>
            <a:r>
              <a:rPr kumimoji="0" lang="ru-RU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УрГЭУ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Регистрация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«Работа в России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Размещение предложений на «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России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842795" y="2342751"/>
            <a:ext cx="821094" cy="97690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8735" y="1358719"/>
            <a:ext cx="1306286" cy="1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39951" y="1517366"/>
            <a:ext cx="4245429" cy="78620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(работодатель)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6524006" y="2324492"/>
            <a:ext cx="821094" cy="99516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821272">
            <a:off x="3192161" y="568852"/>
            <a:ext cx="419535" cy="100165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9444518">
            <a:off x="5436536" y="554024"/>
            <a:ext cx="416968" cy="1044293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37" y="92416"/>
            <a:ext cx="424244" cy="66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62798" y="899891"/>
            <a:ext cx="2641637" cy="144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84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380166" y="2461208"/>
            <a:ext cx="3329709" cy="997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B1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3825155"/>
            <a:ext cx="2980393" cy="997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1A1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380166" y="5201452"/>
            <a:ext cx="2980393" cy="997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C7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967" y="92415"/>
            <a:ext cx="8873413" cy="8074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целевых мест в 2025 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i="1" dirty="0" smtClean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i="1" dirty="0" err="1" smtClean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r>
              <a:rPr lang="ru-RU" altLang="ru-RU" i="1" dirty="0" smtClean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i="1" dirty="0" err="1" smtClean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</a:t>
            </a:r>
            <a:r>
              <a:rPr lang="ru-RU" altLang="ru-RU" i="1" dirty="0" smtClean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ru-RU" i="1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8735" y="1358719"/>
            <a:ext cx="1306286" cy="1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2736970"/>
                  </p:ext>
                </p:extLst>
              </p:nvPr>
            </p:nvGraphicFramePr>
            <p:xfrm>
              <a:off x="139959" y="899891"/>
              <a:ext cx="8845419" cy="5888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6748">
                      <a:extLst>
                        <a:ext uri="{9D8B030D-6E8A-4147-A177-3AD203B41FA5}">
                          <a16:colId xmlns:a16="http://schemas.microsoft.com/office/drawing/2014/main" val="4276269850"/>
                        </a:ext>
                      </a:extLst>
                    </a:gridCol>
                    <a:gridCol w="4896544">
                      <a:extLst>
                        <a:ext uri="{9D8B030D-6E8A-4147-A177-3AD203B41FA5}">
                          <a16:colId xmlns:a16="http://schemas.microsoft.com/office/drawing/2014/main" val="2596115261"/>
                        </a:ext>
                      </a:extLst>
                    </a:gridCol>
                    <a:gridCol w="793776">
                      <a:extLst>
                        <a:ext uri="{9D8B030D-6E8A-4147-A177-3AD203B41FA5}">
                          <a16:colId xmlns:a16="http://schemas.microsoft.com/office/drawing/2014/main" val="55571986"/>
                        </a:ext>
                      </a:extLst>
                    </a:gridCol>
                    <a:gridCol w="650321">
                      <a:extLst>
                        <a:ext uri="{9D8B030D-6E8A-4147-A177-3AD203B41FA5}">
                          <a16:colId xmlns:a16="http://schemas.microsoft.com/office/drawing/2014/main" val="271673430"/>
                        </a:ext>
                      </a:extLst>
                    </a:gridCol>
                    <a:gridCol w="592941">
                      <a:extLst>
                        <a:ext uri="{9D8B030D-6E8A-4147-A177-3AD203B41FA5}">
                          <a16:colId xmlns:a16="http://schemas.microsoft.com/office/drawing/2014/main" val="3821546881"/>
                        </a:ext>
                      </a:extLst>
                    </a:gridCol>
                    <a:gridCol w="765089">
                      <a:extLst>
                        <a:ext uri="{9D8B030D-6E8A-4147-A177-3AD203B41FA5}">
                          <a16:colId xmlns:a16="http://schemas.microsoft.com/office/drawing/2014/main" val="4272423868"/>
                        </a:ext>
                      </a:extLst>
                    </a:gridCol>
                  </a:tblGrid>
                  <a:tr h="49037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0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Код направления подготовки</a:t>
                          </a:r>
                          <a:endParaRPr lang="ru-RU" sz="1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0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Направление подготовки / </a:t>
                          </a:r>
                          <a:r>
                            <a:rPr lang="ru-RU" sz="1000" b="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профиль</a:t>
                          </a:r>
                          <a:endParaRPr lang="ru-RU" sz="1000" b="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0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Количество целевых мест по  формам обучения</a:t>
                          </a:r>
                        </a:p>
                        <a:p>
                          <a:pPr algn="ctr"/>
                          <a:endParaRPr lang="ru-RU" sz="1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0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Детализация мест</a:t>
                          </a:r>
                          <a:endParaRPr lang="ru-RU" sz="1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687906"/>
                      </a:ext>
                    </a:extLst>
                  </a:tr>
                  <a:tr h="237549"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0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очная</a:t>
                          </a:r>
                          <a:endParaRPr lang="ru-RU" sz="1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0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заочная</a:t>
                          </a:r>
                          <a:endParaRPr lang="ru-RU" sz="1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0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очная</a:t>
                          </a:r>
                          <a:endParaRPr lang="ru-RU" sz="1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0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заочная</a:t>
                          </a:r>
                          <a:endParaRPr lang="ru-RU" sz="1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03730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02.03.03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Математическое обеспечение и администрирование информационных </a:t>
                          </a:r>
                          <a:r>
                            <a:rPr lang="ru-RU" sz="1200" b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систем / </a:t>
                          </a:r>
                          <a:r>
                            <a:rPr lang="ru-RU" sz="1200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Разработка </a:t>
                          </a:r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 администрирование информационных систем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57603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09.03.01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Информатика и вычислительная </a:t>
                          </a:r>
                          <a:r>
                            <a:rPr lang="ru-RU" sz="1200" b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техника / </a:t>
                          </a:r>
                          <a:r>
                            <a:rPr lang="ru-RU" sz="1200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Программное </a:t>
                          </a:r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обеспечение автоматизированных систем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ru-RU" sz="1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ru-RU" sz="12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20538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09.03.03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Прикладная </a:t>
                          </a:r>
                          <a:r>
                            <a:rPr lang="ru-RU" sz="1200" b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информатика / </a:t>
                          </a:r>
                          <a:r>
                            <a:rPr lang="ru-RU" sz="1200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Инжиниринг </a:t>
                          </a:r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предприятий и информационных систем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52338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10.03.01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Информационная </a:t>
                          </a:r>
                          <a:r>
                            <a:rPr lang="ru-RU" sz="1200" b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безопасность /</a:t>
                          </a:r>
                          <a:r>
                            <a:rPr lang="ru-RU" sz="1200" b="1" baseline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1200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Информационно-аналитические </a:t>
                          </a:r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системы финансового мониторинга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ru-RU" sz="1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2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8880417"/>
                      </a:ext>
                    </a:extLst>
                  </a:tr>
                  <a:tr h="25095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19.03.01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Биотехнология / </a:t>
                          </a:r>
                          <a:r>
                            <a:rPr lang="ru-RU" sz="1200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Пищевая </a:t>
                          </a:r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биотехнология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36074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19.03.04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Технология продукции и организация общественного </a:t>
                          </a:r>
                          <a:r>
                            <a:rPr lang="ru-RU" sz="1200" b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питания / </a:t>
                          </a:r>
                          <a:r>
                            <a:rPr lang="ru-RU" sz="1200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Организация </a:t>
                          </a:r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 управление предприятиями в сфере индустрии питания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082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27.03.02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Управление </a:t>
                          </a:r>
                          <a:r>
                            <a:rPr lang="ru-RU" sz="1200" b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качеством / </a:t>
                          </a:r>
                          <a:r>
                            <a:rPr lang="ru-RU" sz="1200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Управление </a:t>
                          </a:r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качеством в производственно-технологических системах и сфере услуг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ru-RU" sz="1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2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7635217"/>
                      </a:ext>
                    </a:extLst>
                  </a:tr>
                  <a:tr h="26645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43.03.02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Туризм / </a:t>
                          </a:r>
                          <a:r>
                            <a:rPr lang="ru-RU" sz="1200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Туризм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4302085"/>
                      </a:ext>
                    </a:extLst>
                  </a:tr>
                  <a:tr h="2398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43.03.03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Гостиничное </a:t>
                          </a:r>
                          <a:r>
                            <a:rPr lang="ru-RU" sz="1200" b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дело / </a:t>
                          </a:r>
                          <a:r>
                            <a:rPr lang="ru-RU" sz="1200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Гостиничная </a:t>
                          </a:r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 ресторанная деятельность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862582"/>
                      </a:ext>
                    </a:extLst>
                  </a:tr>
                  <a:tr h="2599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40.05.03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Судебная </a:t>
                          </a:r>
                          <a:r>
                            <a:rPr lang="ru-RU" sz="1200" b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экспертиза / </a:t>
                          </a:r>
                          <a:r>
                            <a:rPr lang="ru-RU" sz="1200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Экономические </a:t>
                          </a:r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экспертизы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1051537"/>
                      </a:ext>
                    </a:extLst>
                  </a:tr>
                  <a:tr h="370840">
                    <a:tc gridSpan="6"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ГАПОУ СО УРТК им. А.С. Попова; 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ГАУСО СО «Социально-реабилитационный центр для несовершеннолетних </a:t>
                          </a:r>
                          <a:r>
                            <a:rPr lang="ru-RU" sz="1200" dirty="0" err="1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Режевского</a:t>
                          </a: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района»; 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ГАОУ ДПО СО «Институт развития образования».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i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*в детализации участвовали заказчики, не имеющие право на целевую квоту (</a:t>
                          </a:r>
                          <a:r>
                            <a:rPr lang="ru-RU" sz="1200" i="1" dirty="0" err="1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УрГЭУ</a:t>
                          </a:r>
                          <a:r>
                            <a:rPr lang="ru-RU" sz="1200" i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устанавливал правомерность)</a:t>
                          </a:r>
                          <a:endParaRPr lang="ru-RU" sz="1200" i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59548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2736970"/>
                  </p:ext>
                </p:extLst>
              </p:nvPr>
            </p:nvGraphicFramePr>
            <p:xfrm>
              <a:off x="139959" y="899891"/>
              <a:ext cx="8845419" cy="5888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6748">
                      <a:extLst>
                        <a:ext uri="{9D8B030D-6E8A-4147-A177-3AD203B41FA5}">
                          <a16:colId xmlns:a16="http://schemas.microsoft.com/office/drawing/2014/main" val="4276269850"/>
                        </a:ext>
                      </a:extLst>
                    </a:gridCol>
                    <a:gridCol w="4896544">
                      <a:extLst>
                        <a:ext uri="{9D8B030D-6E8A-4147-A177-3AD203B41FA5}">
                          <a16:colId xmlns:a16="http://schemas.microsoft.com/office/drawing/2014/main" val="2596115261"/>
                        </a:ext>
                      </a:extLst>
                    </a:gridCol>
                    <a:gridCol w="793776">
                      <a:extLst>
                        <a:ext uri="{9D8B030D-6E8A-4147-A177-3AD203B41FA5}">
                          <a16:colId xmlns:a16="http://schemas.microsoft.com/office/drawing/2014/main" val="55571986"/>
                        </a:ext>
                      </a:extLst>
                    </a:gridCol>
                    <a:gridCol w="650321">
                      <a:extLst>
                        <a:ext uri="{9D8B030D-6E8A-4147-A177-3AD203B41FA5}">
                          <a16:colId xmlns:a16="http://schemas.microsoft.com/office/drawing/2014/main" val="271673430"/>
                        </a:ext>
                      </a:extLst>
                    </a:gridCol>
                    <a:gridCol w="592941">
                      <a:extLst>
                        <a:ext uri="{9D8B030D-6E8A-4147-A177-3AD203B41FA5}">
                          <a16:colId xmlns:a16="http://schemas.microsoft.com/office/drawing/2014/main" val="3821546881"/>
                        </a:ext>
                      </a:extLst>
                    </a:gridCol>
                    <a:gridCol w="765089">
                      <a:extLst>
                        <a:ext uri="{9D8B030D-6E8A-4147-A177-3AD203B41FA5}">
                          <a16:colId xmlns:a16="http://schemas.microsoft.com/office/drawing/2014/main" val="4272423868"/>
                        </a:ext>
                      </a:extLst>
                    </a:gridCol>
                  </a:tblGrid>
                  <a:tr h="7010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0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Код направления подготовки</a:t>
                          </a:r>
                          <a:endParaRPr lang="ru-RU" sz="1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0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Направление подготовки / </a:t>
                          </a:r>
                          <a:r>
                            <a:rPr lang="ru-RU" sz="1000" b="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профиль</a:t>
                          </a:r>
                          <a:endParaRPr lang="ru-RU" sz="1000" b="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0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Количество целевых мест по  формам обучения</a:t>
                          </a:r>
                        </a:p>
                        <a:p>
                          <a:pPr algn="ctr"/>
                          <a:endParaRPr lang="ru-RU" sz="1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0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Детализация мест</a:t>
                          </a:r>
                          <a:endParaRPr lang="ru-RU" sz="1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687906"/>
                      </a:ext>
                    </a:extLst>
                  </a:tr>
                  <a:tr h="243840"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0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очная</a:t>
                          </a:r>
                          <a:endParaRPr lang="ru-RU" sz="1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0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заочная</a:t>
                          </a:r>
                          <a:endParaRPr lang="ru-RU" sz="1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0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очная</a:t>
                          </a:r>
                          <a:endParaRPr lang="ru-RU" sz="1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0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заочная</a:t>
                          </a:r>
                          <a:endParaRPr lang="ru-RU" sz="1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0373025"/>
                      </a:ext>
                    </a:extLst>
                  </a:tr>
                  <a:tr h="63093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02.03.03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Математическое обеспечение и администрирование информационных </a:t>
                          </a:r>
                          <a:r>
                            <a:rPr lang="ru-RU" sz="1200" b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систем / </a:t>
                          </a:r>
                          <a:r>
                            <a:rPr lang="ru-RU" sz="1200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Разработка </a:t>
                          </a:r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 администрирование информационных систем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5760387"/>
                      </a:ext>
                    </a:extLst>
                  </a:tr>
                  <a:tr h="4206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09.03.01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Информатика и вычислительная </a:t>
                          </a:r>
                          <a:r>
                            <a:rPr lang="ru-RU" sz="1200" b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техника / </a:t>
                          </a:r>
                          <a:r>
                            <a:rPr lang="ru-RU" sz="1200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Программное </a:t>
                          </a:r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обеспечение автоматизированных систем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53175" t="-376812" r="-2381" b="-9492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2053889"/>
                      </a:ext>
                    </a:extLst>
                  </a:tr>
                  <a:tr h="4206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09.03.03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Прикладная </a:t>
                          </a:r>
                          <a:r>
                            <a:rPr lang="ru-RU" sz="1200" b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информатика / </a:t>
                          </a:r>
                          <a:r>
                            <a:rPr lang="ru-RU" sz="1200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Инжиниринг </a:t>
                          </a:r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предприятий и информационных систем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5233812"/>
                      </a:ext>
                    </a:extLst>
                  </a:tr>
                  <a:tr h="4206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10.03.01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Информационная </a:t>
                          </a:r>
                          <a:r>
                            <a:rPr lang="ru-RU" sz="1200" b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безопасность /</a:t>
                          </a:r>
                          <a:r>
                            <a:rPr lang="ru-RU" sz="1200" b="1" baseline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1200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Информационно-аналитические </a:t>
                          </a:r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системы финансового мониторинга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8041" t="-576812" r="-132990" b="-7492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888041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19.03.01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Биотехнология / </a:t>
                          </a:r>
                          <a:r>
                            <a:rPr lang="ru-RU" sz="1200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Пищевая </a:t>
                          </a:r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биотехнология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3607472"/>
                      </a:ext>
                    </a:extLst>
                  </a:tr>
                  <a:tr h="4206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19.03.04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Технология продукции и организация общественного </a:t>
                          </a:r>
                          <a:r>
                            <a:rPr lang="ru-RU" sz="1200" b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питания / </a:t>
                          </a:r>
                          <a:r>
                            <a:rPr lang="ru-RU" sz="1200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Организация </a:t>
                          </a:r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 управление предприятиями в сфере индустрии питания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082084"/>
                      </a:ext>
                    </a:extLst>
                  </a:tr>
                  <a:tr h="4206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27.03.02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Управление </a:t>
                          </a:r>
                          <a:r>
                            <a:rPr lang="ru-RU" sz="1200" b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качеством / </a:t>
                          </a:r>
                          <a:r>
                            <a:rPr lang="ru-RU" sz="1200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Управление </a:t>
                          </a:r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качеством в производственно-технологических системах и сфере услуг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53175" t="-842029" r="-2381" b="-4840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763521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43.03.02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Туризм / </a:t>
                          </a:r>
                          <a:r>
                            <a:rPr lang="ru-RU" sz="1200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Туризм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430208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43.03.03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Гостиничное </a:t>
                          </a:r>
                          <a:r>
                            <a:rPr lang="ru-RU" sz="1200" b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дело / </a:t>
                          </a:r>
                          <a:r>
                            <a:rPr lang="ru-RU" sz="1200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Гостиничная </a:t>
                          </a:r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 ресторанная деятельность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86258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40.05.03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Судебная </a:t>
                          </a:r>
                          <a:r>
                            <a:rPr lang="ru-RU" sz="1200" b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экспертиза / </a:t>
                          </a:r>
                          <a:r>
                            <a:rPr lang="ru-RU" sz="1200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Экономические </a:t>
                          </a:r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экспертизы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1051537"/>
                      </a:ext>
                    </a:extLst>
                  </a:tr>
                  <a:tr h="1112520">
                    <a:tc gridSpan="6"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ГАПОУ СО УРТК им. А.С. Попова; 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ГАУСО СО «Социально-реабилитационный центр для несовершеннолетних </a:t>
                          </a:r>
                          <a:r>
                            <a:rPr lang="ru-RU" sz="1200" dirty="0" err="1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Режевского</a:t>
                          </a: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района»; 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ГАОУ ДПО СО «Институт развития образования».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i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*в детализации участвовали заказчики, не имеющие право на целевую квоту (</a:t>
                          </a:r>
                          <a:r>
                            <a:rPr lang="ru-RU" sz="1200" i="1" dirty="0" err="1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УрГЭУ</a:t>
                          </a:r>
                          <a:r>
                            <a:rPr lang="ru-RU" sz="1200" i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устанавливал правомерность)</a:t>
                          </a:r>
                          <a:endParaRPr lang="ru-RU" sz="1200" i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59548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80" y="155137"/>
            <a:ext cx="426757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62798" y="899891"/>
            <a:ext cx="2641637" cy="144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84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380166" y="2461208"/>
            <a:ext cx="3329709" cy="997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B1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3825155"/>
            <a:ext cx="2980393" cy="997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1A1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380166" y="5201452"/>
            <a:ext cx="2980393" cy="997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C7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967" y="92415"/>
            <a:ext cx="8873413" cy="8074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целевых мест в 2025 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i="1" dirty="0" smtClean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(магистратура)</a:t>
            </a:r>
            <a:endParaRPr kumimoji="0" lang="en-US" altLang="ru-RU" i="1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8735" y="1358719"/>
            <a:ext cx="1306286" cy="1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7702722"/>
                  </p:ext>
                </p:extLst>
              </p:nvPr>
            </p:nvGraphicFramePr>
            <p:xfrm>
              <a:off x="328109" y="1935943"/>
              <a:ext cx="8657271" cy="3646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4707">
                      <a:extLst>
                        <a:ext uri="{9D8B030D-6E8A-4147-A177-3AD203B41FA5}">
                          <a16:colId xmlns:a16="http://schemas.microsoft.com/office/drawing/2014/main" val="4276269850"/>
                        </a:ext>
                      </a:extLst>
                    </a:gridCol>
                    <a:gridCol w="3666931">
                      <a:extLst>
                        <a:ext uri="{9D8B030D-6E8A-4147-A177-3AD203B41FA5}">
                          <a16:colId xmlns:a16="http://schemas.microsoft.com/office/drawing/2014/main" val="2596115261"/>
                        </a:ext>
                      </a:extLst>
                    </a:gridCol>
                    <a:gridCol w="867747">
                      <a:extLst>
                        <a:ext uri="{9D8B030D-6E8A-4147-A177-3AD203B41FA5}">
                          <a16:colId xmlns:a16="http://schemas.microsoft.com/office/drawing/2014/main" val="55571986"/>
                        </a:ext>
                      </a:extLst>
                    </a:gridCol>
                    <a:gridCol w="933058">
                      <a:extLst>
                        <a:ext uri="{9D8B030D-6E8A-4147-A177-3AD203B41FA5}">
                          <a16:colId xmlns:a16="http://schemas.microsoft.com/office/drawing/2014/main" val="271673430"/>
                        </a:ext>
                      </a:extLst>
                    </a:gridCol>
                    <a:gridCol w="802436">
                      <a:extLst>
                        <a:ext uri="{9D8B030D-6E8A-4147-A177-3AD203B41FA5}">
                          <a16:colId xmlns:a16="http://schemas.microsoft.com/office/drawing/2014/main" val="3821546881"/>
                        </a:ext>
                      </a:extLst>
                    </a:gridCol>
                    <a:gridCol w="942392">
                      <a:extLst>
                        <a:ext uri="{9D8B030D-6E8A-4147-A177-3AD203B41FA5}">
                          <a16:colId xmlns:a16="http://schemas.microsoft.com/office/drawing/2014/main" val="4272423868"/>
                        </a:ext>
                      </a:extLst>
                    </a:gridCol>
                  </a:tblGrid>
                  <a:tr h="543593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Код направления подготовки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Направление подготовки / </a:t>
                          </a:r>
                          <a:r>
                            <a:rPr lang="ru-RU" sz="1600" b="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программа</a:t>
                          </a:r>
                          <a:endParaRPr lang="ru-RU" sz="1600" b="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Количество целевых мест по  формам обучения</a:t>
                          </a:r>
                        </a:p>
                        <a:p>
                          <a:pPr algn="ctr"/>
                          <a:endParaRPr lang="ru-RU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Детализация мест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687906"/>
                      </a:ext>
                    </a:extLst>
                  </a:tr>
                  <a:tr h="653064"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очная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очно-заочная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очная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очно-заочная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03730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09.04.03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Прикладная информатика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i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Корпоративные информационные системы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ru-RU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57603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27.04.02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Управление качеством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i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Управление качеством в бизнес-системах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205388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7702722"/>
                  </p:ext>
                </p:extLst>
              </p:nvPr>
            </p:nvGraphicFramePr>
            <p:xfrm>
              <a:off x="328109" y="1935943"/>
              <a:ext cx="8657271" cy="3646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4707">
                      <a:extLst>
                        <a:ext uri="{9D8B030D-6E8A-4147-A177-3AD203B41FA5}">
                          <a16:colId xmlns:a16="http://schemas.microsoft.com/office/drawing/2014/main" val="4276269850"/>
                        </a:ext>
                      </a:extLst>
                    </a:gridCol>
                    <a:gridCol w="3666931">
                      <a:extLst>
                        <a:ext uri="{9D8B030D-6E8A-4147-A177-3AD203B41FA5}">
                          <a16:colId xmlns:a16="http://schemas.microsoft.com/office/drawing/2014/main" val="2596115261"/>
                        </a:ext>
                      </a:extLst>
                    </a:gridCol>
                    <a:gridCol w="867747">
                      <a:extLst>
                        <a:ext uri="{9D8B030D-6E8A-4147-A177-3AD203B41FA5}">
                          <a16:colId xmlns:a16="http://schemas.microsoft.com/office/drawing/2014/main" val="55571986"/>
                        </a:ext>
                      </a:extLst>
                    </a:gridCol>
                    <a:gridCol w="933058">
                      <a:extLst>
                        <a:ext uri="{9D8B030D-6E8A-4147-A177-3AD203B41FA5}">
                          <a16:colId xmlns:a16="http://schemas.microsoft.com/office/drawing/2014/main" val="271673430"/>
                        </a:ext>
                      </a:extLst>
                    </a:gridCol>
                    <a:gridCol w="802436">
                      <a:extLst>
                        <a:ext uri="{9D8B030D-6E8A-4147-A177-3AD203B41FA5}">
                          <a16:colId xmlns:a16="http://schemas.microsoft.com/office/drawing/2014/main" val="3821546881"/>
                        </a:ext>
                      </a:extLst>
                    </a:gridCol>
                    <a:gridCol w="942392">
                      <a:extLst>
                        <a:ext uri="{9D8B030D-6E8A-4147-A177-3AD203B41FA5}">
                          <a16:colId xmlns:a16="http://schemas.microsoft.com/office/drawing/2014/main" val="4272423868"/>
                        </a:ext>
                      </a:extLst>
                    </a:gridCol>
                  </a:tblGrid>
                  <a:tr h="13106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Код направления подготовки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Направление подготовки / </a:t>
                          </a:r>
                          <a:r>
                            <a:rPr lang="ru-RU" sz="1600" b="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программа</a:t>
                          </a:r>
                          <a:endParaRPr lang="ru-RU" sz="1600" b="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Количество целевых мест по  формам обучения</a:t>
                          </a:r>
                        </a:p>
                        <a:p>
                          <a:pPr algn="ctr"/>
                          <a:endParaRPr lang="ru-RU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Детализация мест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687906"/>
                      </a:ext>
                    </a:extLst>
                  </a:tr>
                  <a:tr h="653064"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очная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очно-заочная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очная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очно-заочная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0373025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09.04.03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Прикладная информатика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i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Корпоративные информационные системы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17419" t="-235507" r="-1935" b="-1123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5760387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27.04.02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Управление качеством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i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Управление качеством в бизнес-системах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20538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рямоугольник 2"/>
          <p:cNvSpPr/>
          <p:nvPr/>
        </p:nvSpPr>
        <p:spPr>
          <a:xfrm>
            <a:off x="262798" y="5777042"/>
            <a:ext cx="8735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ГБУ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«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Оператор электронного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правительства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09" y="140761"/>
            <a:ext cx="426757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62798" y="899891"/>
            <a:ext cx="2641637" cy="144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84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380166" y="2461208"/>
            <a:ext cx="3329709" cy="997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B1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3825155"/>
            <a:ext cx="2980393" cy="997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1A1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380166" y="5201452"/>
            <a:ext cx="2980393" cy="997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C7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967" y="92416"/>
            <a:ext cx="8873413" cy="35545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b="1" noProof="0" dirty="0" smtClean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целевого приёма </a:t>
            </a:r>
            <a:r>
              <a:rPr kumimoji="0" lang="ru-RU" altLang="ru-RU" sz="28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УрГЭУ</a:t>
            </a:r>
            <a:r>
              <a:rPr lang="ru-RU" altLang="ru-RU" sz="2800" b="1" dirty="0" smtClean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8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  <a:endParaRPr kumimoji="0" lang="en-US" altLang="ru-RU" sz="2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8735" y="1358719"/>
            <a:ext cx="1306286" cy="1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31159"/>
              </p:ext>
            </p:extLst>
          </p:nvPr>
        </p:nvGraphicFramePr>
        <p:xfrm>
          <a:off x="130629" y="450607"/>
          <a:ext cx="8714116" cy="6253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0858">
                  <a:extLst>
                    <a:ext uri="{9D8B030D-6E8A-4147-A177-3AD203B41FA5}">
                      <a16:colId xmlns:a16="http://schemas.microsoft.com/office/drawing/2014/main" val="127694927"/>
                    </a:ext>
                  </a:extLst>
                </a:gridCol>
                <a:gridCol w="578498">
                  <a:extLst>
                    <a:ext uri="{9D8B030D-6E8A-4147-A177-3AD203B41FA5}">
                      <a16:colId xmlns:a16="http://schemas.microsoft.com/office/drawing/2014/main" val="3004834567"/>
                    </a:ext>
                  </a:extLst>
                </a:gridCol>
                <a:gridCol w="690466">
                  <a:extLst>
                    <a:ext uri="{9D8B030D-6E8A-4147-A177-3AD203B41FA5}">
                      <a16:colId xmlns:a16="http://schemas.microsoft.com/office/drawing/2014/main" val="561915090"/>
                    </a:ext>
                  </a:extLst>
                </a:gridCol>
                <a:gridCol w="727787">
                  <a:extLst>
                    <a:ext uri="{9D8B030D-6E8A-4147-A177-3AD203B41FA5}">
                      <a16:colId xmlns:a16="http://schemas.microsoft.com/office/drawing/2014/main" val="3546490934"/>
                    </a:ext>
                  </a:extLst>
                </a:gridCol>
                <a:gridCol w="1754831">
                  <a:extLst>
                    <a:ext uri="{9D8B030D-6E8A-4147-A177-3AD203B41FA5}">
                      <a16:colId xmlns:a16="http://schemas.microsoft.com/office/drawing/2014/main" val="186412553"/>
                    </a:ext>
                  </a:extLst>
                </a:gridCol>
                <a:gridCol w="1081676">
                  <a:extLst>
                    <a:ext uri="{9D8B030D-6E8A-4147-A177-3AD203B41FA5}">
                      <a16:colId xmlns:a16="http://schemas.microsoft.com/office/drawing/2014/main" val="3902549138"/>
                    </a:ext>
                  </a:extLst>
                </a:gridCol>
              </a:tblGrid>
              <a:tr h="262834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0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бакалавриата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места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Детализация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Зачислено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0452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Заочная 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872525"/>
                  </a:ext>
                </a:extLst>
              </a:tr>
              <a:tr h="199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102120"/>
                  </a:ext>
                </a:extLst>
              </a:tr>
              <a:tr h="278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</a:t>
                      </a: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 администрирование информационных </a:t>
                      </a: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 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144415"/>
                  </a:ext>
                </a:extLst>
              </a:tr>
              <a:tr h="278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вычислительная </a:t>
                      </a: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 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752624"/>
                  </a:ext>
                </a:extLst>
              </a:tr>
              <a:tr h="278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Прикладная </a:t>
                      </a: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243471"/>
                  </a:ext>
                </a:extLst>
              </a:tr>
              <a:tr h="278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</a:t>
                      </a: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547137"/>
                  </a:ext>
                </a:extLst>
              </a:tr>
              <a:tr h="278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Биотехнология 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7802168"/>
                  </a:ext>
                </a:extLst>
              </a:tr>
              <a:tr h="278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продукции и организация общественного </a:t>
                      </a: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питания 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0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b="0" i="1" kern="1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Серовский</a:t>
                      </a:r>
                      <a:r>
                        <a:rPr lang="ru-RU" sz="10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техникум сферы обслуживания и питания)</a:t>
                      </a:r>
                      <a:endParaRPr lang="ru-RU" sz="10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111129"/>
                  </a:ext>
                </a:extLst>
              </a:tr>
              <a:tr h="278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качеством 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723396"/>
                  </a:ext>
                </a:extLst>
              </a:tr>
              <a:tr h="278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 </a:t>
                      </a:r>
                      <a:endParaRPr lang="ru-RU" sz="10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0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(1- ОПК; </a:t>
                      </a:r>
                      <a:endParaRPr lang="ru-RU" sz="1000" b="0" i="1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0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2 - Министерство строительства и развития  </a:t>
                      </a:r>
                      <a:r>
                        <a:rPr lang="ru-RU" sz="1000" b="0" i="1" kern="1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инфр</a:t>
                      </a:r>
                      <a:r>
                        <a:rPr lang="ru-RU" sz="10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000" b="0" i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1" kern="1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Сверд</a:t>
                      </a:r>
                      <a:r>
                        <a:rPr lang="ru-RU" sz="10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обл.)</a:t>
                      </a:r>
                      <a:endParaRPr lang="ru-RU" sz="10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184962"/>
                  </a:ext>
                </a:extLst>
              </a:tr>
              <a:tr h="278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 </a:t>
                      </a:r>
                      <a:endParaRPr lang="ru-RU" sz="10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0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(ОПК)</a:t>
                      </a:r>
                      <a:endParaRPr lang="ru-RU" sz="10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555542"/>
                  </a:ext>
                </a:extLst>
              </a:tr>
              <a:tr h="278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r>
                        <a:rPr lang="ru-RU" sz="10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персоналом </a:t>
                      </a:r>
                      <a:endParaRPr lang="ru-RU" sz="10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1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0" i="1" kern="1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</a:t>
                      </a:r>
                      <a:r>
                        <a:rPr lang="ru-RU" sz="11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100" b="0" i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1" kern="1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каз</a:t>
                      </a:r>
                      <a:r>
                        <a:rPr lang="ru-RU" sz="1100" b="0" i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-во)</a:t>
                      </a:r>
                      <a:endParaRPr lang="ru-RU" sz="11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993748"/>
                  </a:ext>
                </a:extLst>
              </a:tr>
              <a:tr h="278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Государственное и муниципальное управление</a:t>
                      </a:r>
                      <a:endParaRPr lang="ru-RU" sz="10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481358"/>
                  </a:ext>
                </a:extLst>
              </a:tr>
              <a:tr h="278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Бизнес-информатика	</a:t>
                      </a:r>
                      <a:endParaRPr lang="ru-RU" sz="10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705688"/>
                  </a:ext>
                </a:extLst>
              </a:tr>
              <a:tr h="278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Торговое дело	</a:t>
                      </a:r>
                      <a:endParaRPr lang="ru-RU" sz="10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323197"/>
                  </a:ext>
                </a:extLst>
              </a:tr>
              <a:tr h="278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Туризм 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853981"/>
                  </a:ext>
                </a:extLst>
              </a:tr>
              <a:tr h="278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 </a:t>
                      </a:r>
                      <a:endParaRPr lang="ru-RU" sz="10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4602331"/>
                  </a:ext>
                </a:extLst>
              </a:tr>
              <a:tr h="278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Гостиничное 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дело 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0272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13" y="89677"/>
            <a:ext cx="358682" cy="35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62798" y="899891"/>
            <a:ext cx="2641637" cy="144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84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380166" y="2461208"/>
            <a:ext cx="3329709" cy="997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B1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3825155"/>
            <a:ext cx="2980393" cy="997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1A1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380166" y="5201452"/>
            <a:ext cx="2980393" cy="997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C7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967" y="92416"/>
            <a:ext cx="8873413" cy="6617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ru-RU" altLang="ru-RU" sz="2800" b="1" dirty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целевого приёма </a:t>
            </a:r>
            <a:r>
              <a:rPr lang="ru-RU" altLang="ru-RU" sz="2800" b="1" dirty="0" err="1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УрГЭУ</a:t>
            </a:r>
            <a:r>
              <a:rPr lang="ru-RU" altLang="ru-RU" sz="2800" b="1" dirty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2024 г.</a:t>
            </a:r>
            <a:endParaRPr lang="en-US" altLang="ru-RU" sz="2800" b="1" dirty="0">
              <a:ln w="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8735" y="1358719"/>
            <a:ext cx="1306286" cy="1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24884"/>
              </p:ext>
            </p:extLst>
          </p:nvPr>
        </p:nvGraphicFramePr>
        <p:xfrm>
          <a:off x="357918" y="883126"/>
          <a:ext cx="8422188" cy="5319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8523">
                  <a:extLst>
                    <a:ext uri="{9D8B030D-6E8A-4147-A177-3AD203B41FA5}">
                      <a16:colId xmlns:a16="http://schemas.microsoft.com/office/drawing/2014/main" val="127694927"/>
                    </a:ext>
                  </a:extLst>
                </a:gridCol>
                <a:gridCol w="1576873">
                  <a:extLst>
                    <a:ext uri="{9D8B030D-6E8A-4147-A177-3AD203B41FA5}">
                      <a16:colId xmlns:a16="http://schemas.microsoft.com/office/drawing/2014/main" val="2732285355"/>
                    </a:ext>
                  </a:extLst>
                </a:gridCol>
                <a:gridCol w="1856792">
                  <a:extLst>
                    <a:ext uri="{9D8B030D-6E8A-4147-A177-3AD203B41FA5}">
                      <a16:colId xmlns:a16="http://schemas.microsoft.com/office/drawing/2014/main" val="510866973"/>
                    </a:ext>
                  </a:extLst>
                </a:gridCol>
              </a:tblGrid>
              <a:tr h="47336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места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Зачислено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6045202"/>
                  </a:ext>
                </a:extLst>
              </a:tr>
              <a:tr h="310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102120"/>
                  </a:ext>
                </a:extLst>
              </a:tr>
              <a:tr h="348842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МАГИСТРАТУРА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144415"/>
                  </a:ext>
                </a:extLst>
              </a:tr>
              <a:tr h="439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Экономика. Экономическая безопасность и управление рисками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752624"/>
                  </a:ext>
                </a:extLst>
              </a:tr>
              <a:tr h="34884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Менеджмент. Маркетинг 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брендинг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243471"/>
                  </a:ext>
                </a:extLst>
              </a:tr>
              <a:tr h="439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персоналом. Управление персоналом и данные о людях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People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547137"/>
                  </a:ext>
                </a:extLst>
              </a:tr>
              <a:tr h="34884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АСПИРАНТУРА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802168"/>
                  </a:ext>
                </a:extLst>
              </a:tr>
              <a:tr h="348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4.3.3. Пищевые системы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111129"/>
                  </a:ext>
                </a:extLst>
              </a:tr>
              <a:tr h="439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4.3.5. Биотехнология продуктов питания и биологически активных веществ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723396"/>
                  </a:ext>
                </a:extLst>
              </a:tr>
              <a:tr h="348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5.2.3. Региональная и отраслевая экономика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lang="ru-RU" sz="1400" i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УрГЭУ</a:t>
                      </a:r>
                      <a:r>
                        <a:rPr lang="ru-RU" sz="140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заказчик</a:t>
                      </a:r>
                      <a:endParaRPr lang="ru-RU" sz="1400" i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184962"/>
                  </a:ext>
                </a:extLst>
              </a:tr>
              <a:tr h="477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5.2.4. Финансы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555542"/>
                  </a:ext>
                </a:extLst>
              </a:tr>
              <a:tr h="348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5.2.6. Менеджмент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УрГЭУ</a:t>
                      </a:r>
                      <a:r>
                        <a:rPr lang="ru-RU" sz="140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заказчик</a:t>
                      </a:r>
                    </a:p>
                    <a:p>
                      <a:pPr algn="ctr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993748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18" y="68426"/>
            <a:ext cx="426757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061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878" y="1063691"/>
            <a:ext cx="8425543" cy="473183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промышленности и науки  Свердловской области проинформировать предприятия о количестве целевых мест в вузах Свердловской области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Провести обучение для кадровых служб предприятий по подаче предложений через ЕЦП «Работа в России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ЕЦП «Работа в России»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 организаций, которые имеют право на участие в целевой квоте (статус заказчика);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Вузов об внесении сведений на «Работа в России»;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справочник предприятий ОПК Свердловской области.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2" y="238265"/>
            <a:ext cx="538573" cy="6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14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902" y="0"/>
            <a:ext cx="1016290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018902" y="0"/>
            <a:ext cx="10162902" cy="6858000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52450" y="123825"/>
            <a:ext cx="9473342" cy="357698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239106"/>
            <a:ext cx="73626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3084</TotalTime>
  <Words>744</Words>
  <Application>Microsoft Office PowerPoint</Application>
  <PresentationFormat>Экран (4:3)</PresentationFormat>
  <Paragraphs>263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Тема Office</vt:lpstr>
      <vt:lpstr>          Организация целевого обучения в 2025 году    14 мая 2025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ПРЕДЛОЖЕНИЯ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Колчина Вера Викторовна</cp:lastModifiedBy>
  <cp:revision>242</cp:revision>
  <cp:lastPrinted>2025-01-16T10:52:17Z</cp:lastPrinted>
  <dcterms:created xsi:type="dcterms:W3CDTF">2019-08-22T12:40:32Z</dcterms:created>
  <dcterms:modified xsi:type="dcterms:W3CDTF">2025-05-12T11:32:07Z</dcterms:modified>
</cp:coreProperties>
</file>