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332" r:id="rId2"/>
    <p:sldId id="868" r:id="rId3"/>
    <p:sldId id="869" r:id="rId4"/>
    <p:sldId id="871" r:id="rId5"/>
    <p:sldId id="870" r:id="rId6"/>
    <p:sldId id="872" r:id="rId7"/>
    <p:sldId id="873" r:id="rId8"/>
    <p:sldId id="874" r:id="rId9"/>
    <p:sldId id="875" r:id="rId10"/>
    <p:sldId id="876" r:id="rId11"/>
    <p:sldId id="852" r:id="rId12"/>
  </p:sldIdLst>
  <p:sldSz cx="9144000" cy="6858000" type="screen4x3"/>
  <p:notesSz cx="6761163" cy="9942513"/>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FF"/>
    <a:srgbClr val="871F03"/>
    <a:srgbClr val="FFD9B3"/>
    <a:srgbClr val="800000"/>
    <a:srgbClr val="993300"/>
    <a:srgbClr val="497769"/>
    <a:srgbClr val="3B8552"/>
    <a:srgbClr val="FFCC99"/>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1355" autoAdjust="0"/>
    <p:restoredTop sz="97913" autoAdjust="0"/>
  </p:normalViewPr>
  <p:slideViewPr>
    <p:cSldViewPr>
      <p:cViewPr varScale="1">
        <p:scale>
          <a:sx n="76" d="100"/>
          <a:sy n="76" d="100"/>
        </p:scale>
        <p:origin x="-816" y="-102"/>
      </p:cViewPr>
      <p:guideLst>
        <p:guide orient="horz" pos="2160"/>
        <p:guide pos="2880"/>
      </p:guideLst>
    </p:cSldViewPr>
  </p:slideViewPr>
  <p:notesTextViewPr>
    <p:cViewPr>
      <p:scale>
        <a:sx n="1" d="1"/>
        <a:sy n="1" d="1"/>
      </p:scale>
      <p:origin x="0" y="0"/>
    </p:cViewPr>
  </p:notesTextViewPr>
  <p:sorterViewPr>
    <p:cViewPr>
      <p:scale>
        <a:sx n="100" d="100"/>
        <a:sy n="100" d="100"/>
      </p:scale>
      <p:origin x="0" y="939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30525"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29050" y="0"/>
            <a:ext cx="2930525"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31AA945-7D5E-45AF-8350-47F8CF36EEF4}" type="datetimeFigureOut">
              <a:rPr lang="ru-RU"/>
              <a:pPr>
                <a:defRPr/>
              </a:pPr>
              <a:t>13.05.2025</a:t>
            </a:fld>
            <a:endParaRPr lang="ru-RU"/>
          </a:p>
        </p:txBody>
      </p:sp>
      <p:sp>
        <p:nvSpPr>
          <p:cNvPr id="4" name="Образ слайда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9681FBA-7E3A-4E92-B189-83681F4524F3}"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4"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6" name="Rectangle 10"/>
          <p:cNvSpPr/>
          <p:nvPr/>
        </p:nvSpPr>
        <p:spPr>
          <a:xfrm>
            <a:off x="1087438" y="1385888"/>
            <a:ext cx="6969125" cy="4086225"/>
          </a:xfrm>
          <a:prstGeom prst="rect">
            <a:avLst/>
          </a:prstGeom>
          <a:noFill/>
          <a:ln w="6350" cap="sq" cmpd="sng" algn="ctr">
            <a:solidFill>
              <a:schemeClr val="tx1">
                <a:lumMod val="75000"/>
                <a:lumOff val="25000"/>
              </a:schemeClr>
            </a:solidFill>
            <a:prstDash val="solid"/>
            <a:miter lim="800000"/>
          </a:ln>
          <a:effectLst/>
        </p:spPr>
      </p:sp>
      <p:sp>
        <p:nvSpPr>
          <p:cNvPr id="7" name="Rectangle 14"/>
          <p:cNvSpPr/>
          <p:nvPr/>
        </p:nvSpPr>
        <p:spPr>
          <a:xfrm>
            <a:off x="3794125" y="1268413"/>
            <a:ext cx="1555750" cy="63976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8" name="Group 3"/>
          <p:cNvGrpSpPr>
            <a:grpSpLocks/>
          </p:cNvGrpSpPr>
          <p:nvPr/>
        </p:nvGrpSpPr>
        <p:grpSpPr bwMode="auto">
          <a:xfrm>
            <a:off x="3886200" y="1268413"/>
            <a:ext cx="1371600" cy="547687"/>
            <a:chOff x="5318306" y="1386268"/>
            <a:chExt cx="1567331" cy="645295"/>
          </a:xfrm>
        </p:grpSpPr>
        <p:cxnSp>
          <p:nvCxnSpPr>
            <p:cNvPr id="9" name="Straight Connector 16"/>
            <p:cNvCxnSpPr/>
            <p:nvPr/>
          </p:nvCxnSpPr>
          <p:spPr>
            <a:xfrm>
              <a:off x="5318306" y="1386268"/>
              <a:ext cx="0" cy="639684"/>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 name="Straight Connector 17"/>
            <p:cNvCxnSpPr/>
            <p:nvPr/>
          </p:nvCxnSpPr>
          <p:spPr>
            <a:xfrm>
              <a:off x="6885637" y="1386268"/>
              <a:ext cx="0" cy="639684"/>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1"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ru-RU" smtClean="0"/>
              <a:t>Образец заголовка</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ru-RU" smtClean="0"/>
              <a:t>Образец подзаголовка</a:t>
            </a:r>
            <a:endParaRPr lang="en-US" dirty="0"/>
          </a:p>
        </p:txBody>
      </p:sp>
      <p:sp>
        <p:nvSpPr>
          <p:cNvPr id="12" name="Date Placeholder 19"/>
          <p:cNvSpPr>
            <a:spLocks noGrp="1"/>
          </p:cNvSpPr>
          <p:nvPr>
            <p:ph type="dt" sz="half" idx="10"/>
          </p:nvPr>
        </p:nvSpPr>
        <p:spPr>
          <a:xfrm>
            <a:off x="3932238" y="1327150"/>
            <a:ext cx="1279525" cy="457200"/>
          </a:xfrm>
        </p:spPr>
        <p:txBody>
          <a:bodyPr/>
          <a:lstStyle>
            <a:lvl1pPr algn="ctr">
              <a:defRPr sz="1100" spc="0" baseline="0">
                <a:solidFill>
                  <a:schemeClr val="tx1"/>
                </a:solidFill>
                <a:latin typeface="+mn-lt"/>
              </a:defRPr>
            </a:lvl1pPr>
          </a:lstStyle>
          <a:p>
            <a:pPr>
              <a:defRPr/>
            </a:pPr>
            <a:fld id="{8C21B708-EACF-4F77-9782-201540ED7727}" type="datetimeFigureOut">
              <a:rPr lang="ru-RU"/>
              <a:pPr>
                <a:defRPr/>
              </a:pPr>
              <a:t>13.05.2025</a:t>
            </a:fld>
            <a:endParaRPr lang="ru-RU"/>
          </a:p>
        </p:txBody>
      </p:sp>
      <p:sp>
        <p:nvSpPr>
          <p:cNvPr id="13" name="Footer Placeholder 20"/>
          <p:cNvSpPr>
            <a:spLocks noGrp="1"/>
          </p:cNvSpPr>
          <p:nvPr>
            <p:ph type="ftr" sz="quarter" idx="11"/>
          </p:nvPr>
        </p:nvSpPr>
        <p:spPr>
          <a:xfrm>
            <a:off x="1104900" y="5211763"/>
            <a:ext cx="4429125" cy="228600"/>
          </a:xfrm>
        </p:spPr>
        <p:txBody>
          <a:bodyPr/>
          <a:lstStyle>
            <a:lvl1pPr algn="l">
              <a:defRPr sz="900">
                <a:solidFill>
                  <a:schemeClr val="tx1">
                    <a:lumMod val="75000"/>
                    <a:lumOff val="25000"/>
                  </a:schemeClr>
                </a:solidFill>
              </a:defRPr>
            </a:lvl1pPr>
          </a:lstStyle>
          <a:p>
            <a:pPr>
              <a:defRPr/>
            </a:pPr>
            <a:endParaRPr lang="ru-RU"/>
          </a:p>
        </p:txBody>
      </p:sp>
      <p:sp>
        <p:nvSpPr>
          <p:cNvPr id="14" name="Slide Number Placeholder 21"/>
          <p:cNvSpPr>
            <a:spLocks noGrp="1"/>
          </p:cNvSpPr>
          <p:nvPr>
            <p:ph type="sldNum" sz="quarter" idx="12"/>
          </p:nvPr>
        </p:nvSpPr>
        <p:spPr>
          <a:xfrm>
            <a:off x="6454775" y="5211763"/>
            <a:ext cx="1584325" cy="228600"/>
          </a:xfrm>
        </p:spPr>
        <p:txBody>
          <a:bodyPr/>
          <a:lstStyle>
            <a:lvl1pPr>
              <a:defRPr>
                <a:solidFill>
                  <a:schemeClr val="tx1">
                    <a:lumMod val="75000"/>
                    <a:lumOff val="25000"/>
                  </a:schemeClr>
                </a:solidFill>
              </a:defRPr>
            </a:lvl1pPr>
          </a:lstStyle>
          <a:p>
            <a:pPr>
              <a:defRPr/>
            </a:pPr>
            <a:fld id="{ED26A778-3E81-45CE-94F3-5D63ED72105A}"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8E27BDFB-9B5E-441D-8517-750D80F88BD7}" type="datetimeFigureOut">
              <a:rPr lang="ru-RU"/>
              <a:pPr>
                <a:defRPr/>
              </a:pPr>
              <a:t>13.05.2025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06109F2C-13A6-46C3-A637-58414E63F865}"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F17C0224-E1BF-48C0-9878-28F52696D035}" type="datetimeFigureOut">
              <a:rPr lang="ru-RU"/>
              <a:pPr>
                <a:defRPr/>
              </a:pPr>
              <a:t>13.05.2025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CCE8C99B-3843-45DA-A51B-3D6C1352E261}"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5F25CC2A-543E-4FFB-8AE9-F94C541F4BC4}" type="datetimeFigureOut">
              <a:rPr lang="ru-RU"/>
              <a:pPr>
                <a:defRPr/>
              </a:pPr>
              <a:t>13.05.2025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43203DDD-9992-4D3D-BE3E-E360CF37CDC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4"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6" name="Rectangle 23"/>
          <p:cNvSpPr/>
          <p:nvPr/>
        </p:nvSpPr>
        <p:spPr>
          <a:xfrm>
            <a:off x="1087438" y="1385888"/>
            <a:ext cx="6969125" cy="4086225"/>
          </a:xfrm>
          <a:prstGeom prst="rect">
            <a:avLst/>
          </a:prstGeom>
          <a:noFill/>
          <a:ln w="6350" cap="sq" cmpd="sng" algn="ctr">
            <a:solidFill>
              <a:schemeClr val="tx1">
                <a:lumMod val="75000"/>
                <a:lumOff val="25000"/>
              </a:schemeClr>
            </a:solidFill>
            <a:prstDash val="solid"/>
            <a:miter lim="800000"/>
          </a:ln>
          <a:effectLst/>
        </p:spPr>
      </p:sp>
      <p:sp>
        <p:nvSpPr>
          <p:cNvPr id="7" name="Rectangle 29"/>
          <p:cNvSpPr/>
          <p:nvPr/>
        </p:nvSpPr>
        <p:spPr>
          <a:xfrm>
            <a:off x="3794125" y="1268413"/>
            <a:ext cx="1555750" cy="63976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8" name="Group 30"/>
          <p:cNvGrpSpPr>
            <a:grpSpLocks/>
          </p:cNvGrpSpPr>
          <p:nvPr/>
        </p:nvGrpSpPr>
        <p:grpSpPr bwMode="auto">
          <a:xfrm>
            <a:off x="3886200" y="1268413"/>
            <a:ext cx="1371600" cy="547687"/>
            <a:chOff x="5318306" y="1386268"/>
            <a:chExt cx="1567331" cy="645295"/>
          </a:xfrm>
        </p:grpSpPr>
        <p:cxnSp>
          <p:nvCxnSpPr>
            <p:cNvPr id="9" name="Straight Connector 31"/>
            <p:cNvCxnSpPr/>
            <p:nvPr/>
          </p:nvCxnSpPr>
          <p:spPr>
            <a:xfrm>
              <a:off x="5318306" y="1386268"/>
              <a:ext cx="0" cy="639684"/>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 name="Straight Connector 32"/>
            <p:cNvCxnSpPr/>
            <p:nvPr/>
          </p:nvCxnSpPr>
          <p:spPr>
            <a:xfrm>
              <a:off x="6885637" y="1386268"/>
              <a:ext cx="0" cy="639684"/>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1"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72718" y="4682062"/>
            <a:ext cx="6803136" cy="502920"/>
          </a:xfrm>
        </p:spPr>
        <p:txBody>
          <a:bodyPr>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2" name="Date Placeholder 3"/>
          <p:cNvSpPr>
            <a:spLocks noGrp="1"/>
          </p:cNvSpPr>
          <p:nvPr>
            <p:ph type="dt" sz="half" idx="10"/>
          </p:nvPr>
        </p:nvSpPr>
        <p:spPr>
          <a:xfrm>
            <a:off x="3932238" y="1325563"/>
            <a:ext cx="1279525" cy="457200"/>
          </a:xfrm>
        </p:spPr>
        <p:txBody>
          <a:bodyPr/>
          <a:lstStyle>
            <a:lvl1pPr algn="ctr">
              <a:defRPr lang="en-US" sz="1100" kern="1200" spc="0" baseline="0">
                <a:solidFill>
                  <a:schemeClr val="tx1"/>
                </a:solidFill>
                <a:latin typeface="+mn-lt"/>
                <a:ea typeface="+mn-ea"/>
                <a:cs typeface="+mn-cs"/>
              </a:defRPr>
            </a:lvl1pPr>
          </a:lstStyle>
          <a:p>
            <a:pPr>
              <a:defRPr/>
            </a:pPr>
            <a:fld id="{BE95E684-C6BC-4D26-81A8-E67A57077122}" type="datetimeFigureOut">
              <a:rPr lang="ru-RU"/>
              <a:pPr>
                <a:defRPr/>
              </a:pPr>
              <a:t>13.05.2025</a:t>
            </a:fld>
            <a:endParaRPr lang="ru-RU"/>
          </a:p>
        </p:txBody>
      </p:sp>
      <p:sp>
        <p:nvSpPr>
          <p:cNvPr id="13" name="Footer Placeholder 4"/>
          <p:cNvSpPr>
            <a:spLocks noGrp="1"/>
          </p:cNvSpPr>
          <p:nvPr>
            <p:ph type="ftr" sz="quarter" idx="11"/>
          </p:nvPr>
        </p:nvSpPr>
        <p:spPr>
          <a:xfrm>
            <a:off x="1104900" y="5211763"/>
            <a:ext cx="4430713" cy="228600"/>
          </a:xfrm>
        </p:spPr>
        <p:txBody>
          <a:bodyPr/>
          <a:lstStyle>
            <a:lvl1pPr algn="l">
              <a:defRPr/>
            </a:lvl1pPr>
          </a:lstStyle>
          <a:p>
            <a:pPr>
              <a:defRPr/>
            </a:pPr>
            <a:endParaRPr lang="ru-RU"/>
          </a:p>
        </p:txBody>
      </p:sp>
      <p:sp>
        <p:nvSpPr>
          <p:cNvPr id="14" name="Slide Number Placeholder 5"/>
          <p:cNvSpPr>
            <a:spLocks noGrp="1"/>
          </p:cNvSpPr>
          <p:nvPr>
            <p:ph type="sldNum" sz="quarter" idx="12"/>
          </p:nvPr>
        </p:nvSpPr>
        <p:spPr>
          <a:xfrm>
            <a:off x="6453188" y="5211763"/>
            <a:ext cx="1584325" cy="228600"/>
          </a:xfrm>
        </p:spPr>
        <p:txBody>
          <a:bodyPr/>
          <a:lstStyle>
            <a:lvl1pPr>
              <a:defRPr/>
            </a:lvl1pPr>
          </a:lstStyle>
          <a:p>
            <a:pPr>
              <a:defRPr/>
            </a:pPr>
            <a:fld id="{D0403130-BF4A-4AAB-B185-681B65FB6A6E}"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55356DA9-BA5F-4422-9AA6-AB5AD4D72A16}" type="datetimeFigureOut">
              <a:rPr lang="ru-RU"/>
              <a:pPr>
                <a:defRPr/>
              </a:pPr>
              <a:t>13.05.2025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124A6BE6-AB29-4790-B7EE-1ABAC7DC563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85C253B7-EB64-432B-A40D-D353E05999D5}" type="datetimeFigureOut">
              <a:rPr lang="ru-RU"/>
              <a:pPr>
                <a:defRPr/>
              </a:pPr>
              <a:t>13.05.2025</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ED848977-2207-4DF4-989C-C79312C06B70}"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7F4D89C7-1ED1-43A0-B046-32478F59D0BE}" type="datetimeFigureOut">
              <a:rPr lang="ru-RU"/>
              <a:pPr>
                <a:defRPr/>
              </a:pPr>
              <a:t>13.05.2025</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12FC702E-5823-444A-93CA-C9D12239F1D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F100650-114B-4754-887E-192152797C17}" type="datetimeFigureOut">
              <a:rPr lang="ru-RU"/>
              <a:pPr>
                <a:defRPr/>
              </a:pPr>
              <a:t>13.05.2025</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B9F27B56-2FB6-48A1-99B5-0DD43F2DD3F8}"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Rectangle 15"/>
          <p:cNvSpPr/>
          <p:nvPr/>
        </p:nvSpPr>
        <p:spPr>
          <a:xfrm>
            <a:off x="184150" y="173038"/>
            <a:ext cx="6399213" cy="651192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14"/>
          <p:cNvSpPr/>
          <p:nvPr/>
        </p:nvSpPr>
        <p:spPr>
          <a:xfrm>
            <a:off x="6765925" y="173038"/>
            <a:ext cx="2193925" cy="6511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11"/>
          <p:cNvSpPr/>
          <p:nvPr/>
        </p:nvSpPr>
        <p:spPr>
          <a:xfrm>
            <a:off x="6867525" y="274638"/>
            <a:ext cx="1989138" cy="6308725"/>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ru-RU" smtClean="0"/>
              <a:t>Образец заголовка</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lvl1pPr>
              <a:defRPr/>
            </a:lvl1pPr>
          </a:lstStyle>
          <a:p>
            <a:pPr>
              <a:defRPr/>
            </a:pPr>
            <a:fld id="{8D08D63B-01D8-451B-B2E7-F23AC96EF1C1}" type="datetimeFigureOut">
              <a:rPr lang="ru-RU"/>
              <a:pPr>
                <a:defRPr/>
              </a:pPr>
              <a:t>13.05.2025</a:t>
            </a:fld>
            <a:endParaRPr lang="ru-RU"/>
          </a:p>
        </p:txBody>
      </p:sp>
      <p:sp>
        <p:nvSpPr>
          <p:cNvPr id="9" name="Footer Placeholder 8"/>
          <p:cNvSpPr>
            <a:spLocks noGrp="1"/>
          </p:cNvSpPr>
          <p:nvPr>
            <p:ph type="ftr" sz="quarter" idx="11"/>
          </p:nvPr>
        </p:nvSpPr>
        <p:spPr/>
        <p:txBody>
          <a:bodyPr/>
          <a:lstStyle>
            <a:lvl1pPr algn="r">
              <a:defRPr/>
            </a:lvl1pPr>
          </a:lstStyle>
          <a:p>
            <a:pPr>
              <a:defRPr/>
            </a:pPr>
            <a:endParaRPr lang="ru-RU"/>
          </a:p>
        </p:txBody>
      </p:sp>
      <p:sp>
        <p:nvSpPr>
          <p:cNvPr id="10" name="Slide Number Placeholder 10"/>
          <p:cNvSpPr>
            <a:spLocks noGrp="1"/>
          </p:cNvSpPr>
          <p:nvPr>
            <p:ph type="sldNum" sz="quarter" idx="12"/>
          </p:nvPr>
        </p:nvSpPr>
        <p:spPr>
          <a:xfrm>
            <a:off x="7794625" y="6310313"/>
            <a:ext cx="1098550" cy="274637"/>
          </a:xfrm>
        </p:spPr>
        <p:txBody>
          <a:bodyPr/>
          <a:lstStyle>
            <a:lvl1pPr>
              <a:defRPr>
                <a:solidFill>
                  <a:srgbClr val="FFFFFF"/>
                </a:solidFill>
              </a:defRPr>
            </a:lvl1pPr>
          </a:lstStyle>
          <a:p>
            <a:pPr>
              <a:defRPr/>
            </a:pPr>
            <a:fld id="{2E29DAFF-19CD-4CCA-8FE7-17269599155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13"/>
          <p:cNvSpPr/>
          <p:nvPr/>
        </p:nvSpPr>
        <p:spPr>
          <a:xfrm>
            <a:off x="6765925" y="173038"/>
            <a:ext cx="2193925" cy="6511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10"/>
          <p:cNvSpPr/>
          <p:nvPr/>
        </p:nvSpPr>
        <p:spPr>
          <a:xfrm>
            <a:off x="6867525" y="274638"/>
            <a:ext cx="1989138" cy="6308725"/>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a:defRPr/>
            </a:pPr>
            <a:fld id="{D80468F7-EFAE-4564-BB0B-81A863A8FEFE}" type="datetimeFigureOut">
              <a:rPr lang="ru-RU"/>
              <a:pPr>
                <a:defRPr/>
              </a:pPr>
              <a:t>13.05.2025</a:t>
            </a:fld>
            <a:endParaRPr lang="ru-RU"/>
          </a:p>
        </p:txBody>
      </p:sp>
      <p:sp>
        <p:nvSpPr>
          <p:cNvPr id="8" name="Footer Placeholder 5"/>
          <p:cNvSpPr>
            <a:spLocks noGrp="1"/>
          </p:cNvSpPr>
          <p:nvPr>
            <p:ph type="ftr" sz="quarter" idx="11"/>
          </p:nvPr>
        </p:nvSpPr>
        <p:spPr/>
        <p:txBody>
          <a:bodyPr wrap="square" numCol="1" anchorCtr="0" compatLnSpc="1">
            <a:prstTxWarp prst="textNoShape">
              <a:avLst/>
            </a:prstTxWarp>
          </a:bodyPr>
          <a:lstStyle>
            <a:lvl1pPr algn="r" fontAlgn="base">
              <a:spcBef>
                <a:spcPct val="0"/>
              </a:spcBef>
              <a:spcAft>
                <a:spcPct val="0"/>
              </a:spcAft>
              <a:defRPr>
                <a:solidFill>
                  <a:srgbClr val="FFFFFF"/>
                </a:solidFill>
                <a:effectLst>
                  <a:outerShdw blurRad="38100" dist="38100" dir="2700000" algn="tl">
                    <a:srgbClr val="C0C0C0"/>
                  </a:outerShdw>
                </a:effectLst>
                <a:cs typeface="Arial" charset="0"/>
              </a:defRPr>
            </a:lvl1pPr>
          </a:lstStyle>
          <a:p>
            <a:pPr>
              <a:defRPr/>
            </a:pPr>
            <a:endParaRPr lang="ru-RU"/>
          </a:p>
        </p:txBody>
      </p:sp>
      <p:sp>
        <p:nvSpPr>
          <p:cNvPr id="9" name="Slide Number Placeholder 6"/>
          <p:cNvSpPr>
            <a:spLocks noGrp="1"/>
          </p:cNvSpPr>
          <p:nvPr>
            <p:ph type="sldNum" sz="quarter" idx="12"/>
          </p:nvPr>
        </p:nvSpPr>
        <p:spPr>
          <a:xfrm>
            <a:off x="7797800" y="6308725"/>
            <a:ext cx="1096963" cy="274638"/>
          </a:xfrm>
        </p:spPr>
        <p:txBody>
          <a:bodyPr/>
          <a:lstStyle>
            <a:lvl1pPr>
              <a:defRPr>
                <a:solidFill>
                  <a:srgbClr val="FFFFFF"/>
                </a:solidFill>
              </a:defRPr>
            </a:lvl1pPr>
          </a:lstStyle>
          <a:p>
            <a:pPr>
              <a:defRPr/>
            </a:pPr>
            <a:fld id="{CAAC06A0-6296-4BDB-8FBA-3C1A5308880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1029" name="Title Placeholder 1"/>
          <p:cNvSpPr>
            <a:spLocks noGrp="1"/>
          </p:cNvSpPr>
          <p:nvPr>
            <p:ph type="title"/>
          </p:nvPr>
        </p:nvSpPr>
        <p:spPr bwMode="auto">
          <a:xfrm>
            <a:off x="731838" y="642938"/>
            <a:ext cx="7680325"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30" name="Text Placeholder 2"/>
          <p:cNvSpPr>
            <a:spLocks noGrp="1"/>
          </p:cNvSpPr>
          <p:nvPr>
            <p:ph type="body" idx="1"/>
          </p:nvPr>
        </p:nvSpPr>
        <p:spPr bwMode="auto">
          <a:xfrm>
            <a:off x="731838" y="2103438"/>
            <a:ext cx="7680325" cy="39322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234950" y="6308725"/>
            <a:ext cx="2057400" cy="274638"/>
          </a:xfrm>
          <a:prstGeom prst="rect">
            <a:avLst/>
          </a:prstGeom>
        </p:spPr>
        <p:txBody>
          <a:bodyPr vert="horz" lIns="91440" tIns="45720" rIns="91440" bIns="45720" rtlCol="0" anchor="b"/>
          <a:lstStyle>
            <a:lvl1pPr algn="l" fontAlgn="auto">
              <a:spcBef>
                <a:spcPts val="0"/>
              </a:spcBef>
              <a:spcAft>
                <a:spcPts val="0"/>
              </a:spcAft>
              <a:defRPr sz="900">
                <a:solidFill>
                  <a:schemeClr val="tx1">
                    <a:lumMod val="75000"/>
                    <a:lumOff val="25000"/>
                  </a:schemeClr>
                </a:solidFill>
                <a:latin typeface="+mn-lt"/>
                <a:cs typeface="+mn-cs"/>
              </a:defRPr>
            </a:lvl1pPr>
          </a:lstStyle>
          <a:p>
            <a:pPr>
              <a:defRPr/>
            </a:pPr>
            <a:fld id="{79755C53-B6FF-44CC-ACEF-0CD5F0852B61}" type="datetimeFigureOut">
              <a:rPr lang="ru-RU"/>
              <a:pPr>
                <a:defRPr/>
              </a:pPr>
              <a:t>13.05.2025</a:t>
            </a:fld>
            <a:endParaRPr lang="ru-RU"/>
          </a:p>
        </p:txBody>
      </p:sp>
      <p:sp>
        <p:nvSpPr>
          <p:cNvPr id="5" name="Footer Placeholder 4"/>
          <p:cNvSpPr>
            <a:spLocks noGrp="1"/>
          </p:cNvSpPr>
          <p:nvPr>
            <p:ph type="ftr" sz="quarter" idx="3"/>
          </p:nvPr>
        </p:nvSpPr>
        <p:spPr>
          <a:xfrm>
            <a:off x="2597150" y="6308725"/>
            <a:ext cx="3949700" cy="274638"/>
          </a:xfrm>
          <a:prstGeom prst="rect">
            <a:avLst/>
          </a:prstGeom>
        </p:spPr>
        <p:txBody>
          <a:bodyPr vert="horz" lIns="91440" tIns="45720" rIns="91440" bIns="45720" rtlCol="0" anchor="b"/>
          <a:lstStyle>
            <a:lvl1pPr algn="ctr" fontAlgn="auto">
              <a:spcBef>
                <a:spcPts val="0"/>
              </a:spcBef>
              <a:spcAft>
                <a:spcPts val="0"/>
              </a:spcAft>
              <a:defRPr sz="900">
                <a:solidFill>
                  <a:schemeClr val="tx1">
                    <a:lumMod val="75000"/>
                    <a:lumOff val="25000"/>
                  </a:schemeClr>
                </a:solidFill>
                <a:latin typeface="+mn-lt"/>
                <a:cs typeface="+mn-cs"/>
              </a:defRPr>
            </a:lvl1pPr>
          </a:lstStyle>
          <a:p>
            <a:pPr>
              <a:defRPr/>
            </a:pPr>
            <a:endParaRPr lang="ru-RU"/>
          </a:p>
        </p:txBody>
      </p:sp>
      <p:sp>
        <p:nvSpPr>
          <p:cNvPr id="6" name="Slide Number Placeholder 5"/>
          <p:cNvSpPr>
            <a:spLocks noGrp="1"/>
          </p:cNvSpPr>
          <p:nvPr>
            <p:ph type="sldNum" sz="quarter" idx="4"/>
          </p:nvPr>
        </p:nvSpPr>
        <p:spPr>
          <a:xfrm>
            <a:off x="7823200" y="6308725"/>
            <a:ext cx="1096963" cy="274638"/>
          </a:xfrm>
          <a:prstGeom prst="rect">
            <a:avLst/>
          </a:prstGeom>
        </p:spPr>
        <p:txBody>
          <a:bodyPr vert="horz" lIns="91440" tIns="45720" rIns="91440" bIns="45720" rtlCol="0" anchor="b"/>
          <a:lstStyle>
            <a:lvl1pPr algn="r" fontAlgn="auto">
              <a:spcBef>
                <a:spcPts val="0"/>
              </a:spcBef>
              <a:spcAft>
                <a:spcPts val="0"/>
              </a:spcAft>
              <a:defRPr sz="900">
                <a:solidFill>
                  <a:schemeClr val="tx1">
                    <a:lumMod val="75000"/>
                    <a:lumOff val="25000"/>
                  </a:schemeClr>
                </a:solidFill>
                <a:latin typeface="+mn-lt"/>
                <a:cs typeface="+mn-cs"/>
              </a:defRPr>
            </a:lvl1pPr>
          </a:lstStyle>
          <a:p>
            <a:pPr>
              <a:defRPr/>
            </a:pPr>
            <a:fld id="{334C45E2-8958-482B-8607-17923CC056C0}"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74" r:id="rId8"/>
    <p:sldLayoutId id="2147483675" r:id="rId9"/>
    <p:sldLayoutId id="2147483666" r:id="rId10"/>
    <p:sldLayoutId id="2147483665" r:id="rId11"/>
  </p:sldLayoutIdLst>
  <p:txStyles>
    <p:titleStyle>
      <a:lvl1pPr algn="l" rtl="0" eaLnBrk="0" fontAlgn="base" hangingPunct="0">
        <a:lnSpc>
          <a:spcPct val="90000"/>
        </a:lnSpc>
        <a:spcBef>
          <a:spcPct val="0"/>
        </a:spcBef>
        <a:spcAft>
          <a:spcPct val="0"/>
        </a:spcAft>
        <a:defRPr lang="en-US" sz="4000" kern="1200" dirty="0">
          <a:solidFill>
            <a:srgbClr val="262626"/>
          </a:solidFill>
          <a:latin typeface="+mj-lt"/>
          <a:ea typeface="+mn-ea"/>
          <a:cs typeface="+mn-cs"/>
        </a:defRPr>
      </a:lvl1pPr>
      <a:lvl2pPr algn="l" rtl="0" eaLnBrk="0" fontAlgn="base" hangingPunct="0">
        <a:lnSpc>
          <a:spcPct val="90000"/>
        </a:lnSpc>
        <a:spcBef>
          <a:spcPct val="0"/>
        </a:spcBef>
        <a:spcAft>
          <a:spcPct val="0"/>
        </a:spcAft>
        <a:defRPr sz="4000">
          <a:solidFill>
            <a:srgbClr val="262626"/>
          </a:solidFill>
          <a:latin typeface="Century Gothic" pitchFamily="34" charset="0"/>
        </a:defRPr>
      </a:lvl2pPr>
      <a:lvl3pPr algn="l" rtl="0" eaLnBrk="0" fontAlgn="base" hangingPunct="0">
        <a:lnSpc>
          <a:spcPct val="90000"/>
        </a:lnSpc>
        <a:spcBef>
          <a:spcPct val="0"/>
        </a:spcBef>
        <a:spcAft>
          <a:spcPct val="0"/>
        </a:spcAft>
        <a:defRPr sz="4000">
          <a:solidFill>
            <a:srgbClr val="262626"/>
          </a:solidFill>
          <a:latin typeface="Century Gothic" pitchFamily="34" charset="0"/>
        </a:defRPr>
      </a:lvl3pPr>
      <a:lvl4pPr algn="l" rtl="0" eaLnBrk="0" fontAlgn="base" hangingPunct="0">
        <a:lnSpc>
          <a:spcPct val="90000"/>
        </a:lnSpc>
        <a:spcBef>
          <a:spcPct val="0"/>
        </a:spcBef>
        <a:spcAft>
          <a:spcPct val="0"/>
        </a:spcAft>
        <a:defRPr sz="4000">
          <a:solidFill>
            <a:srgbClr val="262626"/>
          </a:solidFill>
          <a:latin typeface="Century Gothic" pitchFamily="34" charset="0"/>
        </a:defRPr>
      </a:lvl4pPr>
      <a:lvl5pPr algn="l" rtl="0" eaLnBrk="0" fontAlgn="base" hangingPunct="0">
        <a:lnSpc>
          <a:spcPct val="90000"/>
        </a:lnSpc>
        <a:spcBef>
          <a:spcPct val="0"/>
        </a:spcBef>
        <a:spcAft>
          <a:spcPct val="0"/>
        </a:spcAft>
        <a:defRPr sz="4000">
          <a:solidFill>
            <a:srgbClr val="262626"/>
          </a:solidFill>
          <a:latin typeface="Century Gothic" pitchFamily="34" charset="0"/>
        </a:defRPr>
      </a:lvl5pPr>
      <a:lvl6pPr marL="457200" algn="l" rtl="0" fontAlgn="base">
        <a:lnSpc>
          <a:spcPct val="90000"/>
        </a:lnSpc>
        <a:spcBef>
          <a:spcPct val="0"/>
        </a:spcBef>
        <a:spcAft>
          <a:spcPct val="0"/>
        </a:spcAft>
        <a:defRPr sz="4000">
          <a:solidFill>
            <a:srgbClr val="262626"/>
          </a:solidFill>
          <a:latin typeface="Century Gothic" pitchFamily="34" charset="0"/>
        </a:defRPr>
      </a:lvl6pPr>
      <a:lvl7pPr marL="914400" algn="l" rtl="0" fontAlgn="base">
        <a:lnSpc>
          <a:spcPct val="90000"/>
        </a:lnSpc>
        <a:spcBef>
          <a:spcPct val="0"/>
        </a:spcBef>
        <a:spcAft>
          <a:spcPct val="0"/>
        </a:spcAft>
        <a:defRPr sz="4000">
          <a:solidFill>
            <a:srgbClr val="262626"/>
          </a:solidFill>
          <a:latin typeface="Century Gothic" pitchFamily="34" charset="0"/>
        </a:defRPr>
      </a:lvl7pPr>
      <a:lvl8pPr marL="1371600" algn="l" rtl="0" fontAlgn="base">
        <a:lnSpc>
          <a:spcPct val="90000"/>
        </a:lnSpc>
        <a:spcBef>
          <a:spcPct val="0"/>
        </a:spcBef>
        <a:spcAft>
          <a:spcPct val="0"/>
        </a:spcAft>
        <a:defRPr sz="4000">
          <a:solidFill>
            <a:srgbClr val="262626"/>
          </a:solidFill>
          <a:latin typeface="Century Gothic" pitchFamily="34" charset="0"/>
        </a:defRPr>
      </a:lvl8pPr>
      <a:lvl9pPr marL="1828800" algn="l" rtl="0" fontAlgn="base">
        <a:lnSpc>
          <a:spcPct val="90000"/>
        </a:lnSpc>
        <a:spcBef>
          <a:spcPct val="0"/>
        </a:spcBef>
        <a:spcAft>
          <a:spcPct val="0"/>
        </a:spcAft>
        <a:defRPr sz="4000">
          <a:solidFill>
            <a:srgbClr val="262626"/>
          </a:solidFill>
          <a:latin typeface="Century Gothic" pitchFamily="34" charset="0"/>
        </a:defRPr>
      </a:lvl9pPr>
    </p:titleStyle>
    <p:bodyStyle>
      <a:lvl1pPr marL="182563" indent="-182563" algn="l" rtl="0" eaLnBrk="0" fontAlgn="base" hangingPunct="0">
        <a:spcBef>
          <a:spcPts val="900"/>
        </a:spcBef>
        <a:spcAft>
          <a:spcPct val="0"/>
        </a:spcAft>
        <a:buClr>
          <a:srgbClr val="262626"/>
        </a:buClr>
        <a:buFont typeface="Garamond" pitchFamily="18" charset="0"/>
        <a:buChar char="◦"/>
        <a:defRPr sz="3200" kern="1200">
          <a:solidFill>
            <a:schemeClr val="tx1"/>
          </a:solidFill>
          <a:latin typeface="+mn-lt"/>
          <a:ea typeface="+mn-ea"/>
          <a:cs typeface="+mn-cs"/>
        </a:defRPr>
      </a:lvl1pPr>
      <a:lvl2pPr marL="457200" indent="-182563" algn="l" rtl="0" eaLnBrk="0" fontAlgn="base" hangingPunct="0">
        <a:spcBef>
          <a:spcPts val="500"/>
        </a:spcBef>
        <a:spcAft>
          <a:spcPct val="0"/>
        </a:spcAft>
        <a:buClr>
          <a:srgbClr val="262626"/>
        </a:buClr>
        <a:buFont typeface="Garamond" pitchFamily="18" charset="0"/>
        <a:buChar char="◦"/>
        <a:defRPr sz="1600" kern="1200">
          <a:solidFill>
            <a:schemeClr val="tx1"/>
          </a:solidFill>
          <a:latin typeface="+mn-lt"/>
          <a:ea typeface="+mn-ea"/>
          <a:cs typeface="+mn-cs"/>
        </a:defRPr>
      </a:lvl2pPr>
      <a:lvl3pPr marL="730250" indent="-182563" algn="l" rtl="0" eaLnBrk="0" fontAlgn="base" hangingPunct="0">
        <a:spcBef>
          <a:spcPts val="500"/>
        </a:spcBef>
        <a:spcAft>
          <a:spcPct val="0"/>
        </a:spcAft>
        <a:buClr>
          <a:srgbClr val="262626"/>
        </a:buClr>
        <a:buFont typeface="Garamond" pitchFamily="18" charset="0"/>
        <a:buChar char="◦"/>
        <a:defRPr sz="1400" kern="1200">
          <a:solidFill>
            <a:schemeClr val="tx1"/>
          </a:solidFill>
          <a:latin typeface="+mn-lt"/>
          <a:ea typeface="+mn-ea"/>
          <a:cs typeface="+mn-cs"/>
        </a:defRPr>
      </a:lvl3pPr>
      <a:lvl4pPr marL="1004888" indent="-182563" algn="l" rtl="0" eaLnBrk="0" fontAlgn="base" hangingPunct="0">
        <a:spcBef>
          <a:spcPts val="500"/>
        </a:spcBef>
        <a:spcAft>
          <a:spcPct val="0"/>
        </a:spcAft>
        <a:buClr>
          <a:srgbClr val="262626"/>
        </a:buClr>
        <a:buFont typeface="Garamond" pitchFamily="18" charset="0"/>
        <a:buChar char="◦"/>
        <a:defRPr sz="1400" kern="1200">
          <a:solidFill>
            <a:schemeClr val="tx1"/>
          </a:solidFill>
          <a:latin typeface="+mn-lt"/>
          <a:ea typeface="+mn-ea"/>
          <a:cs typeface="+mn-cs"/>
        </a:defRPr>
      </a:lvl4pPr>
      <a:lvl5pPr marL="1279525" indent="-182563" algn="l" rtl="0" eaLnBrk="0" fontAlgn="base" hangingPunct="0">
        <a:spcBef>
          <a:spcPts val="500"/>
        </a:spcBef>
        <a:spcAft>
          <a:spcPct val="0"/>
        </a:spcAft>
        <a:buClr>
          <a:srgbClr val="262626"/>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vk.com/usfeu_66" TargetMode="External"/><Relationship Id="rId2" Type="http://schemas.openxmlformats.org/officeDocument/2006/relationships/hyperlink" Target="http://www.usfeu.ru/" TargetMode="External"/><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hyperlink" Target="https://vk.com/public22124097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government.ru/news/52407/"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4"/>
          <p:cNvSpPr>
            <a:spLocks noGrp="1" noChangeArrowheads="1"/>
          </p:cNvSpPr>
          <p:nvPr>
            <p:ph type="ctrTitle" idx="4294967295"/>
          </p:nvPr>
        </p:nvSpPr>
        <p:spPr>
          <a:xfrm>
            <a:off x="684213" y="2524125"/>
            <a:ext cx="8229600" cy="2000250"/>
          </a:xfrm>
        </p:spPr>
        <p:txBody>
          <a:bodyPr/>
          <a:lstStyle/>
          <a:p>
            <a:pPr algn="ctr" eaLnBrk="1" hangingPunct="1"/>
            <a:r>
              <a:rPr lang="ru-RU" altLang="ru-RU" b="1" smtClean="0"/>
              <a:t>Уральский государственный лесотехнический университет</a:t>
            </a:r>
            <a:br>
              <a:rPr lang="ru-RU" altLang="ru-RU" b="1" smtClean="0"/>
            </a:br>
            <a:r>
              <a:rPr lang="ru-RU" altLang="ru-RU" b="1" smtClean="0"/>
              <a:t/>
            </a:r>
            <a:br>
              <a:rPr lang="ru-RU" altLang="ru-RU" b="1" smtClean="0"/>
            </a:br>
            <a:r>
              <a:rPr lang="ru-RU" altLang="ru-RU" b="1" smtClean="0"/>
              <a:t>ОРГАНИЗАЦИЯ ЦЕЛЕВОГО ОБУЧЕНИЯ В 2025 ГОДУ: НАПРАВЛЕНИЯ ПОДГОТОВКИ, ДЕТАЛИЗАЦИЯ ЦЕЛЕВОЙ КВОТЫ</a:t>
            </a:r>
          </a:p>
        </p:txBody>
      </p:sp>
      <p:grpSp>
        <p:nvGrpSpPr>
          <p:cNvPr id="14338" name="Группа 2"/>
          <p:cNvGrpSpPr>
            <a:grpSpLocks/>
          </p:cNvGrpSpPr>
          <p:nvPr/>
        </p:nvGrpSpPr>
        <p:grpSpPr bwMode="auto">
          <a:xfrm>
            <a:off x="230188" y="425450"/>
            <a:ext cx="5929312" cy="144463"/>
            <a:chOff x="214313" y="642938"/>
            <a:chExt cx="5929312" cy="144462"/>
          </a:xfrm>
        </p:grpSpPr>
        <p:cxnSp>
          <p:nvCxnSpPr>
            <p:cNvPr id="18" name="Прямая соединительная линия 17"/>
            <p:cNvCxnSpPr/>
            <p:nvPr/>
          </p:nvCxnSpPr>
          <p:spPr bwMode="auto">
            <a:xfrm>
              <a:off x="214313" y="642938"/>
              <a:ext cx="5643562" cy="1588"/>
            </a:xfrm>
            <a:prstGeom prst="line">
              <a:avLst/>
            </a:prstGeom>
            <a:ln w="28575">
              <a:solidFill>
                <a:srgbClr val="7B0F19"/>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bwMode="auto">
            <a:xfrm>
              <a:off x="357188" y="714376"/>
              <a:ext cx="5643562" cy="1587"/>
            </a:xfrm>
            <a:prstGeom prst="line">
              <a:avLst/>
            </a:prstGeom>
            <a:ln w="28575">
              <a:solidFill>
                <a:srgbClr val="7B0F19"/>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bwMode="auto">
            <a:xfrm>
              <a:off x="500063" y="785812"/>
              <a:ext cx="5643562" cy="1588"/>
            </a:xfrm>
            <a:prstGeom prst="line">
              <a:avLst/>
            </a:prstGeom>
            <a:ln w="28575">
              <a:solidFill>
                <a:srgbClr val="7B0F19"/>
              </a:solidFill>
            </a:ln>
          </p:spPr>
          <p:style>
            <a:lnRef idx="1">
              <a:schemeClr val="accent1"/>
            </a:lnRef>
            <a:fillRef idx="0">
              <a:schemeClr val="accent1"/>
            </a:fillRef>
            <a:effectRef idx="0">
              <a:schemeClr val="accent1"/>
            </a:effectRef>
            <a:fontRef idx="minor">
              <a:schemeClr val="tx1"/>
            </a:fontRef>
          </p:style>
        </p:cxnSp>
      </p:grpSp>
      <p:grpSp>
        <p:nvGrpSpPr>
          <p:cNvPr id="14339" name="Группа 1"/>
          <p:cNvGrpSpPr>
            <a:grpSpLocks/>
          </p:cNvGrpSpPr>
          <p:nvPr/>
        </p:nvGrpSpPr>
        <p:grpSpPr bwMode="auto">
          <a:xfrm>
            <a:off x="2900363" y="5416550"/>
            <a:ext cx="5929312" cy="144463"/>
            <a:chOff x="2857500" y="5805488"/>
            <a:chExt cx="5929313" cy="144462"/>
          </a:xfrm>
        </p:grpSpPr>
        <p:cxnSp>
          <p:nvCxnSpPr>
            <p:cNvPr id="17" name="Прямая соединительная линия 16"/>
            <p:cNvCxnSpPr/>
            <p:nvPr/>
          </p:nvCxnSpPr>
          <p:spPr bwMode="auto">
            <a:xfrm>
              <a:off x="2857500" y="5805488"/>
              <a:ext cx="5643563" cy="1588"/>
            </a:xfrm>
            <a:prstGeom prst="line">
              <a:avLst/>
            </a:prstGeom>
            <a:ln w="28575">
              <a:solidFill>
                <a:srgbClr val="7B0F19"/>
              </a:solidFill>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bwMode="auto">
            <a:xfrm>
              <a:off x="3000375" y="5876926"/>
              <a:ext cx="5643563" cy="1587"/>
            </a:xfrm>
            <a:prstGeom prst="line">
              <a:avLst/>
            </a:prstGeom>
            <a:ln w="28575">
              <a:solidFill>
                <a:srgbClr val="7B0F19"/>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bwMode="auto">
            <a:xfrm>
              <a:off x="3143250" y="5948362"/>
              <a:ext cx="5643563" cy="1588"/>
            </a:xfrm>
            <a:prstGeom prst="line">
              <a:avLst/>
            </a:prstGeom>
            <a:ln w="28575">
              <a:solidFill>
                <a:srgbClr val="7B0F19"/>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p:txBody>
          <a:bodyPr/>
          <a:lstStyle/>
          <a:p>
            <a:pPr algn="ctr"/>
            <a:r>
              <a:rPr lang="ru-RU" smtClean="0"/>
              <a:t>Предложение</a:t>
            </a:r>
          </a:p>
        </p:txBody>
      </p:sp>
      <p:sp>
        <p:nvSpPr>
          <p:cNvPr id="28675" name="Rectangle 3"/>
          <p:cNvSpPr>
            <a:spLocks noGrp="1"/>
          </p:cNvSpPr>
          <p:nvPr>
            <p:ph type="body" idx="1"/>
          </p:nvPr>
        </p:nvSpPr>
        <p:spPr/>
        <p:txBody>
          <a:bodyPr/>
          <a:lstStyle/>
          <a:p>
            <a:r>
              <a:rPr lang="ru-RU" smtClean="0"/>
              <a:t>Обратиться в Министерство образования и науки с предложением установления возможности для абитуриентов целевого приема участвовать в нескольких конкурсах в рамках квоты целевого приема</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p:cNvPr>
          <p:cNvSpPr>
            <a:spLocks noChangeArrowheads="1"/>
          </p:cNvSpPr>
          <p:nvPr/>
        </p:nvSpPr>
        <p:spPr bwMode="auto">
          <a:xfrm>
            <a:off x="0" y="546100"/>
            <a:ext cx="9144000" cy="6162675"/>
          </a:xfrm>
          <a:prstGeom prst="rect">
            <a:avLst/>
          </a:prstGeom>
          <a:noFill/>
          <a:ln>
            <a:noFill/>
          </a:ln>
          <a:extLst>
            <a:ext uri="{909E8E84-426E-40DD-AFC4-6F175D3DCCD1}"/>
            <a:ext uri="{91240B29-F687-4F45-9708-019B960494DF}"/>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fontAlgn="auto">
              <a:spcBef>
                <a:spcPts val="0"/>
              </a:spcBef>
              <a:spcAft>
                <a:spcPts val="0"/>
              </a:spcAft>
              <a:defRPr/>
            </a:pPr>
            <a:r>
              <a:rPr lang="ru-RU" altLang="ru-RU" sz="4985" b="1" dirty="0">
                <a:solidFill>
                  <a:schemeClr val="bg2">
                    <a:lumMod val="25000"/>
                  </a:schemeClr>
                </a:solidFill>
              </a:rPr>
              <a:t>Благодарю за внимание!</a:t>
            </a:r>
          </a:p>
          <a:p>
            <a:pPr algn="ctr" fontAlgn="auto">
              <a:spcBef>
                <a:spcPts val="0"/>
              </a:spcBef>
              <a:spcAft>
                <a:spcPts val="0"/>
              </a:spcAft>
              <a:defRPr/>
            </a:pPr>
            <a:r>
              <a:rPr lang="en-US" altLang="ru-RU" sz="5539" b="1" dirty="0">
                <a:solidFill>
                  <a:srgbClr val="FFCC00"/>
                </a:solidFill>
                <a:latin typeface="Times New Roman" panose="02020603050405020304" pitchFamily="18" charset="0"/>
                <a:hlinkClick r:id="rId2"/>
              </a:rPr>
              <a:t>www</a:t>
            </a:r>
            <a:r>
              <a:rPr lang="ru-RU" altLang="ru-RU" sz="5539" b="1" dirty="0">
                <a:solidFill>
                  <a:srgbClr val="FFCC00"/>
                </a:solidFill>
                <a:latin typeface="Times New Roman" panose="02020603050405020304" pitchFamily="18" charset="0"/>
                <a:hlinkClick r:id="rId2"/>
              </a:rPr>
              <a:t>.</a:t>
            </a:r>
            <a:r>
              <a:rPr lang="en-US" altLang="ru-RU" sz="5539" b="1" dirty="0" err="1">
                <a:solidFill>
                  <a:srgbClr val="FFCC00"/>
                </a:solidFill>
                <a:latin typeface="Times New Roman" panose="02020603050405020304" pitchFamily="18" charset="0"/>
                <a:hlinkClick r:id="rId2"/>
              </a:rPr>
              <a:t>usfeu</a:t>
            </a:r>
            <a:r>
              <a:rPr lang="ru-RU" altLang="ru-RU" sz="5539" b="1" dirty="0">
                <a:solidFill>
                  <a:srgbClr val="FFCC00"/>
                </a:solidFill>
                <a:latin typeface="Times New Roman" panose="02020603050405020304" pitchFamily="18" charset="0"/>
                <a:hlinkClick r:id="rId2"/>
              </a:rPr>
              <a:t>.</a:t>
            </a:r>
            <a:r>
              <a:rPr lang="en-US" altLang="ru-RU" sz="5539" b="1" dirty="0" err="1">
                <a:solidFill>
                  <a:srgbClr val="FFCC00"/>
                </a:solidFill>
                <a:latin typeface="Times New Roman" panose="02020603050405020304" pitchFamily="18" charset="0"/>
                <a:hlinkClick r:id="rId2"/>
              </a:rPr>
              <a:t>ru</a:t>
            </a:r>
            <a:r>
              <a:rPr lang="ru-RU" altLang="ru-RU" sz="5539" b="1" dirty="0">
                <a:solidFill>
                  <a:srgbClr val="FFCC00"/>
                </a:solidFill>
                <a:latin typeface="Times New Roman" panose="02020603050405020304" pitchFamily="18" charset="0"/>
              </a:rPr>
              <a:t> </a:t>
            </a:r>
            <a:endParaRPr lang="en-US" altLang="ru-RU" sz="5539" b="1" dirty="0">
              <a:solidFill>
                <a:srgbClr val="FFCC00"/>
              </a:solidFill>
              <a:latin typeface="Times New Roman" panose="02020603050405020304" pitchFamily="18" charset="0"/>
              <a:hlinkClick r:id="rId3"/>
            </a:endParaRPr>
          </a:p>
          <a:p>
            <a:pPr algn="ctr" fontAlgn="auto">
              <a:spcBef>
                <a:spcPts val="0"/>
              </a:spcBef>
              <a:spcAft>
                <a:spcPts val="0"/>
              </a:spcAft>
              <a:defRPr/>
            </a:pPr>
            <a:r>
              <a:rPr lang="ru-RU" altLang="ru-RU" sz="5539" b="1" dirty="0" err="1">
                <a:solidFill>
                  <a:schemeClr val="accent1"/>
                </a:solidFill>
                <a:latin typeface="Times New Roman" panose="02020603050405020304" pitchFamily="18" charset="0"/>
              </a:rPr>
              <a:t>рк</a:t>
            </a:r>
            <a:r>
              <a:rPr lang="en-US" altLang="ru-RU" sz="5539" b="1" dirty="0" err="1">
                <a:solidFill>
                  <a:schemeClr val="accent1"/>
                </a:solidFill>
                <a:latin typeface="Times New Roman" panose="02020603050405020304" pitchFamily="18" charset="0"/>
              </a:rPr>
              <a:t>usfeu@yandex</a:t>
            </a:r>
            <a:r>
              <a:rPr lang="ru-RU" altLang="ru-RU" sz="5539" b="1" dirty="0">
                <a:solidFill>
                  <a:schemeClr val="accent1"/>
                </a:solidFill>
                <a:latin typeface="Times New Roman" panose="02020603050405020304" pitchFamily="18" charset="0"/>
              </a:rPr>
              <a:t>.</a:t>
            </a:r>
            <a:r>
              <a:rPr lang="en-US" altLang="ru-RU" sz="5539" b="1" dirty="0" err="1">
                <a:solidFill>
                  <a:schemeClr val="accent1"/>
                </a:solidFill>
                <a:latin typeface="Times New Roman" panose="02020603050405020304" pitchFamily="18" charset="0"/>
              </a:rPr>
              <a:t>ru</a:t>
            </a:r>
            <a:endParaRPr lang="en-US" altLang="ru-RU" sz="5539" b="1" dirty="0">
              <a:solidFill>
                <a:srgbClr val="FFCC00"/>
              </a:solidFill>
              <a:latin typeface="Times New Roman" panose="02020603050405020304" pitchFamily="18" charset="0"/>
              <a:hlinkClick r:id="rId3"/>
            </a:endParaRPr>
          </a:p>
          <a:p>
            <a:pPr algn="ctr" fontAlgn="auto">
              <a:spcBef>
                <a:spcPts val="0"/>
              </a:spcBef>
              <a:spcAft>
                <a:spcPts val="0"/>
              </a:spcAft>
              <a:defRPr/>
            </a:pPr>
            <a:r>
              <a:rPr lang="en-US" sz="4400" b="1" u="sng" dirty="0">
                <a:solidFill>
                  <a:srgbClr val="000000"/>
                </a:solidFill>
                <a:latin typeface="Times New Roman" panose="02020603050405020304" pitchFamily="18" charset="0"/>
                <a:ea typeface="Times New Roman" panose="02020603050405020304" pitchFamily="18" charset="0"/>
                <a:hlinkClick r:id="rId4"/>
              </a:rPr>
              <a:t>https://vk.com/public221240970</a:t>
            </a:r>
            <a:endParaRPr lang="ru-RU" sz="4400" b="1" dirty="0">
              <a:solidFill>
                <a:srgbClr val="000000"/>
              </a:solidFill>
              <a:latin typeface="Tahoma" panose="020B0604030504040204" pitchFamily="34" charset="0"/>
              <a:ea typeface="Times New Roman" panose="02020603050405020304" pitchFamily="18" charset="0"/>
            </a:endParaRPr>
          </a:p>
          <a:p>
            <a:pPr algn="ctr" fontAlgn="auto">
              <a:spcBef>
                <a:spcPts val="0"/>
              </a:spcBef>
              <a:spcAft>
                <a:spcPts val="0"/>
              </a:spcAft>
              <a:defRPr/>
            </a:pPr>
            <a:r>
              <a:rPr lang="ru-RU" altLang="ru-RU" sz="4431" b="1" dirty="0" smtClean="0">
                <a:solidFill>
                  <a:schemeClr val="bg2">
                    <a:lumMod val="25000"/>
                  </a:schemeClr>
                </a:solidFill>
              </a:rPr>
              <a:t>Приемная </a:t>
            </a:r>
            <a:r>
              <a:rPr lang="ru-RU" altLang="ru-RU" sz="4431" b="1" dirty="0">
                <a:solidFill>
                  <a:schemeClr val="bg2">
                    <a:lumMod val="25000"/>
                  </a:schemeClr>
                </a:solidFill>
              </a:rPr>
              <a:t>комиссия</a:t>
            </a:r>
          </a:p>
          <a:p>
            <a:pPr algn="ctr" fontAlgn="auto">
              <a:spcBef>
                <a:spcPts val="0"/>
              </a:spcBef>
              <a:spcAft>
                <a:spcPts val="0"/>
              </a:spcAft>
              <a:defRPr/>
            </a:pPr>
            <a:endParaRPr lang="en-US" altLang="ru-RU" sz="2000" b="1" dirty="0">
              <a:solidFill>
                <a:schemeClr val="bg2">
                  <a:lumMod val="25000"/>
                </a:schemeClr>
              </a:solidFill>
              <a:latin typeface="Times New Roman" panose="02020603050405020304" pitchFamily="18" charset="0"/>
            </a:endParaRPr>
          </a:p>
          <a:p>
            <a:pPr algn="ctr" fontAlgn="auto">
              <a:spcBef>
                <a:spcPts val="0"/>
              </a:spcBef>
              <a:spcAft>
                <a:spcPts val="0"/>
              </a:spcAft>
              <a:defRPr/>
            </a:pPr>
            <a:r>
              <a:rPr lang="ru-RU" altLang="ru-RU" sz="4431" b="1" dirty="0">
                <a:solidFill>
                  <a:schemeClr val="bg2">
                    <a:lumMod val="25000"/>
                  </a:schemeClr>
                </a:solidFill>
              </a:rPr>
              <a:t>(343)</a:t>
            </a:r>
            <a:r>
              <a:rPr lang="en-US" altLang="ru-RU" sz="4431" b="1" dirty="0">
                <a:solidFill>
                  <a:schemeClr val="bg2">
                    <a:lumMod val="25000"/>
                  </a:schemeClr>
                </a:solidFill>
              </a:rPr>
              <a:t> </a:t>
            </a:r>
            <a:r>
              <a:rPr lang="ru-RU" altLang="ru-RU" sz="4431" b="1" dirty="0">
                <a:solidFill>
                  <a:schemeClr val="bg2">
                    <a:lumMod val="25000"/>
                  </a:schemeClr>
                </a:solidFill>
              </a:rPr>
              <a:t>221-22-00</a:t>
            </a:r>
            <a:endParaRPr lang="en-US" altLang="ru-RU" sz="4431" b="1" dirty="0">
              <a:solidFill>
                <a:schemeClr val="bg2">
                  <a:lumMod val="25000"/>
                </a:schemeClr>
              </a:solidFill>
            </a:endParaRPr>
          </a:p>
          <a:p>
            <a:pPr algn="ctr" fontAlgn="auto">
              <a:spcBef>
                <a:spcPts val="0"/>
              </a:spcBef>
              <a:spcAft>
                <a:spcPts val="0"/>
              </a:spcAft>
              <a:defRPr/>
            </a:pPr>
            <a:r>
              <a:rPr lang="ru-RU" altLang="ru-RU" sz="4431" b="1" dirty="0">
                <a:solidFill>
                  <a:schemeClr val="bg2">
                    <a:lumMod val="25000"/>
                  </a:schemeClr>
                </a:solidFill>
              </a:rPr>
              <a:t> 8-800-350-61-10</a:t>
            </a:r>
          </a:p>
          <a:p>
            <a:pPr algn="ctr" fontAlgn="auto">
              <a:spcBef>
                <a:spcPts val="0"/>
              </a:spcBef>
              <a:spcAft>
                <a:spcPts val="0"/>
              </a:spcAft>
              <a:defRPr/>
            </a:pPr>
            <a:endParaRPr lang="ru-RU" altLang="ru-RU" sz="3692" dirty="0">
              <a:solidFill>
                <a:schemeClr val="accent2"/>
              </a:solidFill>
              <a:latin typeface="Bookman"/>
            </a:endParaRPr>
          </a:p>
        </p:txBody>
      </p:sp>
      <p:pic>
        <p:nvPicPr>
          <p:cNvPr id="23554" name="Picture 5" descr="http://qrcoder.ru/code/?http%3A%2F%2Fusfeu.ru%2Fabiturientu%2F&amp;4&amp;0"/>
          <p:cNvPicPr>
            <a:picLocks noChangeAspect="1" noChangeArrowheads="1"/>
          </p:cNvPicPr>
          <p:nvPr/>
        </p:nvPicPr>
        <p:blipFill>
          <a:blip r:embed="rId5"/>
          <a:srcRect/>
          <a:stretch>
            <a:fillRect/>
          </a:stretch>
        </p:blipFill>
        <p:spPr bwMode="auto">
          <a:xfrm>
            <a:off x="395288" y="4975225"/>
            <a:ext cx="1554162" cy="1554163"/>
          </a:xfrm>
          <a:prstGeom prst="rect">
            <a:avLst/>
          </a:prstGeom>
          <a:noFill/>
          <a:ln w="9525">
            <a:noFill/>
            <a:miter lim="800000"/>
            <a:headEnd/>
            <a:tailEnd/>
          </a:ln>
        </p:spPr>
      </p:pic>
      <p:pic>
        <p:nvPicPr>
          <p:cNvPr id="23555" name="Рисунок 4" descr="C:\Users\User\Desktop\ПРИЕМ\ПРИЕМ-2024\Реклама\qr-code.gif"/>
          <p:cNvPicPr>
            <a:picLocks noChangeAspect="1" noChangeArrowheads="1"/>
          </p:cNvPicPr>
          <p:nvPr/>
        </p:nvPicPr>
        <p:blipFill>
          <a:blip r:embed="rId6"/>
          <a:srcRect/>
          <a:stretch>
            <a:fillRect/>
          </a:stretch>
        </p:blipFill>
        <p:spPr bwMode="auto">
          <a:xfrm>
            <a:off x="6875463" y="4724400"/>
            <a:ext cx="1792287" cy="1684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1"/>
          <p:cNvSpPr>
            <a:spLocks noGrp="1"/>
          </p:cNvSpPr>
          <p:nvPr>
            <p:ph type="title"/>
          </p:nvPr>
        </p:nvSpPr>
        <p:spPr>
          <a:xfrm>
            <a:off x="827088" y="188913"/>
            <a:ext cx="7681912" cy="936625"/>
          </a:xfrm>
        </p:spPr>
        <p:txBody>
          <a:bodyPr/>
          <a:lstStyle/>
          <a:p>
            <a:pPr algn="ctr" eaLnBrk="1" hangingPunct="1"/>
            <a:r>
              <a:rPr lang="ru-RU" smtClean="0"/>
              <a:t>На 2025 год в УГЛТУ</a:t>
            </a:r>
          </a:p>
        </p:txBody>
      </p:sp>
      <p:graphicFrame>
        <p:nvGraphicFramePr>
          <p:cNvPr id="4" name="Объект 3"/>
          <p:cNvGraphicFramePr>
            <a:graphicFrameLocks noGrp="1"/>
          </p:cNvGraphicFramePr>
          <p:nvPr>
            <p:ph idx="1"/>
          </p:nvPr>
        </p:nvGraphicFramePr>
        <p:xfrm>
          <a:off x="1187450" y="1268413"/>
          <a:ext cx="6999288" cy="3135312"/>
        </p:xfrm>
        <a:graphic>
          <a:graphicData uri="http://schemas.openxmlformats.org/drawingml/2006/table">
            <a:tbl>
              <a:tblPr firstRow="1" firstCol="1" bandRow="1"/>
              <a:tblGrid>
                <a:gridCol w="3456383">
                  <a:extLst>
                    <a:ext uri="{9D8B030D-6E8A-4147-A177-3AD203B41FA5}"/>
                  </a:extLst>
                </a:gridCol>
                <a:gridCol w="1728192">
                  <a:extLst>
                    <a:ext uri="{9D8B030D-6E8A-4147-A177-3AD203B41FA5}"/>
                  </a:extLst>
                </a:gridCol>
                <a:gridCol w="1814911">
                  <a:extLst>
                    <a:ext uri="{9D8B030D-6E8A-4147-A177-3AD203B41FA5}"/>
                  </a:extLst>
                </a:gridCol>
              </a:tblGrid>
              <a:tr h="345778">
                <a:tc>
                  <a:txBody>
                    <a:bodyPr/>
                    <a:lstStyle/>
                    <a:p>
                      <a:pPr>
                        <a:lnSpc>
                          <a:spcPct val="107000"/>
                        </a:lnSpc>
                        <a:spcAft>
                          <a:spcPts val="0"/>
                        </a:spcAft>
                      </a:pPr>
                      <a:r>
                        <a:rPr lang="ru-RU" sz="2400" dirty="0">
                          <a:effectLst/>
                          <a:latin typeface="Calibri" panose="020F0502020204030204" pitchFamily="34" charset="0"/>
                          <a:ea typeface="Calibri" panose="020F0502020204030204" pitchFamily="34" charset="0"/>
                          <a:cs typeface="Times New Roman" panose="02020603050405020304" pitchFamily="18" charset="0"/>
                        </a:rPr>
                        <a:t>Уровень образования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2400" dirty="0">
                          <a:effectLst/>
                          <a:latin typeface="Calibri" panose="020F0502020204030204" pitchFamily="34" charset="0"/>
                          <a:ea typeface="Calibri" panose="020F0502020204030204" pitchFamily="34" charset="0"/>
                          <a:cs typeface="Times New Roman" panose="02020603050405020304" pitchFamily="18" charset="0"/>
                        </a:rPr>
                        <a:t>КЦП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2400" dirty="0">
                          <a:effectLst/>
                          <a:latin typeface="Calibri" panose="020F0502020204030204" pitchFamily="34" charset="0"/>
                          <a:ea typeface="Calibri" panose="020F0502020204030204" pitchFamily="34" charset="0"/>
                          <a:cs typeface="Times New Roman" panose="02020603050405020304" pitchFamily="18" charset="0"/>
                        </a:rPr>
                        <a:t>Квота ЦП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444556">
                <a:tc>
                  <a:txBody>
                    <a:bodyPr/>
                    <a:lstStyle/>
                    <a:p>
                      <a:pPr>
                        <a:lnSpc>
                          <a:spcPct val="150000"/>
                        </a:lnSpc>
                        <a:spcAft>
                          <a:spcPts val="0"/>
                        </a:spcAft>
                      </a:pPr>
                      <a:r>
                        <a:rPr lang="ru-RU" sz="2400" dirty="0" err="1">
                          <a:effectLst/>
                          <a:latin typeface="Calibri" panose="020F0502020204030204" pitchFamily="34" charset="0"/>
                          <a:ea typeface="Calibri" panose="020F0502020204030204" pitchFamily="34" charset="0"/>
                          <a:cs typeface="Times New Roman" panose="02020603050405020304" pitchFamily="18" charset="0"/>
                        </a:rPr>
                        <a:t>Бакалавриат</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dirty="0">
                          <a:effectLst/>
                          <a:latin typeface="Calibri" panose="020F0502020204030204" pitchFamily="34" charset="0"/>
                          <a:ea typeface="Calibri" panose="020F0502020204030204" pitchFamily="34" charset="0"/>
                          <a:cs typeface="Times New Roman" panose="02020603050405020304" pitchFamily="18" charset="0"/>
                        </a:rPr>
                        <a:t>888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a:effectLst/>
                          <a:latin typeface="Calibri" panose="020F0502020204030204" pitchFamily="34" charset="0"/>
                          <a:ea typeface="Calibri" panose="020F0502020204030204" pitchFamily="34" charset="0"/>
                          <a:cs typeface="Times New Roman" panose="02020603050405020304" pitchFamily="18" charset="0"/>
                        </a:rPr>
                        <a:t>116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444556">
                <a:tc>
                  <a:txBody>
                    <a:bodyPr/>
                    <a:lstStyle/>
                    <a:p>
                      <a:pPr>
                        <a:lnSpc>
                          <a:spcPct val="150000"/>
                        </a:lnSpc>
                        <a:spcAft>
                          <a:spcPts val="0"/>
                        </a:spcAft>
                      </a:pPr>
                      <a:r>
                        <a:rPr lang="ru-RU" sz="2400" dirty="0" err="1">
                          <a:effectLst/>
                          <a:latin typeface="Calibri" panose="020F0502020204030204" pitchFamily="34" charset="0"/>
                          <a:ea typeface="Calibri" panose="020F0502020204030204" pitchFamily="34" charset="0"/>
                          <a:cs typeface="Times New Roman" panose="02020603050405020304" pitchFamily="18" charset="0"/>
                        </a:rPr>
                        <a:t>Специалитет</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dirty="0">
                          <a:effectLst/>
                          <a:latin typeface="Calibri" panose="020F0502020204030204" pitchFamily="34" charset="0"/>
                          <a:ea typeface="Calibri" panose="020F0502020204030204" pitchFamily="34" charset="0"/>
                          <a:cs typeface="Times New Roman" panose="02020603050405020304" pitchFamily="18" charset="0"/>
                        </a:rPr>
                        <a:t>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444556">
                <a:tc>
                  <a:txBody>
                    <a:bodyPr/>
                    <a:lstStyle/>
                    <a:p>
                      <a:pPr>
                        <a:lnSpc>
                          <a:spcPct val="150000"/>
                        </a:lnSpc>
                        <a:spcAft>
                          <a:spcPts val="0"/>
                        </a:spcAft>
                      </a:pPr>
                      <a:r>
                        <a:rPr lang="ru-RU" sz="2400" dirty="0">
                          <a:effectLst/>
                          <a:latin typeface="Calibri" panose="020F0502020204030204" pitchFamily="34" charset="0"/>
                          <a:ea typeface="Calibri" panose="020F0502020204030204" pitchFamily="34" charset="0"/>
                          <a:cs typeface="Times New Roman" panose="02020603050405020304" pitchFamily="18" charset="0"/>
                        </a:rPr>
                        <a:t>Магистратура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dirty="0">
                          <a:effectLst/>
                          <a:latin typeface="Calibri" panose="020F0502020204030204" pitchFamily="34" charset="0"/>
                          <a:ea typeface="Calibri" panose="020F0502020204030204" pitchFamily="34" charset="0"/>
                          <a:cs typeface="Times New Roman" panose="02020603050405020304" pitchFamily="18" charset="0"/>
                        </a:rPr>
                        <a:t>215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dirty="0">
                          <a:effectLst/>
                          <a:latin typeface="Calibri" panose="020F050202020403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444556">
                <a:tc>
                  <a:txBody>
                    <a:bodyPr/>
                    <a:lstStyle/>
                    <a:p>
                      <a:pPr>
                        <a:lnSpc>
                          <a:spcPct val="150000"/>
                        </a:lnSpc>
                        <a:spcAft>
                          <a:spcPts val="0"/>
                        </a:spcAft>
                      </a:pPr>
                      <a:r>
                        <a:rPr lang="ru-RU" sz="2400" dirty="0">
                          <a:effectLst/>
                          <a:latin typeface="Calibri" panose="020F0502020204030204" pitchFamily="34" charset="0"/>
                          <a:ea typeface="Calibri" panose="020F0502020204030204" pitchFamily="34" charset="0"/>
                          <a:cs typeface="Times New Roman" panose="02020603050405020304" pitchFamily="18" charset="0"/>
                        </a:rPr>
                        <a:t>Аспирантура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dirty="0">
                          <a:effectLst/>
                          <a:latin typeface="Calibri" panose="020F0502020204030204" pitchFamily="34" charset="0"/>
                          <a:ea typeface="Calibri" panose="020F0502020204030204" pitchFamily="34" charset="0"/>
                          <a:cs typeface="Times New Roman" panose="02020603050405020304" pitchFamily="18" charset="0"/>
                        </a:rPr>
                        <a:t>28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dirty="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444556">
                <a:tc>
                  <a:txBody>
                    <a:bodyPr/>
                    <a:lstStyle/>
                    <a:p>
                      <a:pPr algn="r">
                        <a:lnSpc>
                          <a:spcPct val="150000"/>
                        </a:lnSpc>
                        <a:spcAft>
                          <a:spcPts val="0"/>
                        </a:spcAft>
                      </a:pPr>
                      <a:r>
                        <a:rPr lang="ru-RU" sz="2400">
                          <a:effectLst/>
                          <a:latin typeface="Calibri" panose="020F0502020204030204" pitchFamily="34" charset="0"/>
                          <a:ea typeface="Calibri" panose="020F0502020204030204" pitchFamily="34" charset="0"/>
                          <a:cs typeface="Times New Roman" panose="02020603050405020304" pitchFamily="18" charset="0"/>
                        </a:rPr>
                        <a:t>Всего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1181</a:t>
                      </a:r>
                      <a:endParaRPr lang="ru-RU" sz="24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2400" b="1"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158</a:t>
                      </a:r>
                      <a:endParaRPr lang="ru-RU" sz="24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bl>
          </a:graphicData>
        </a:graphic>
      </p:graphicFrame>
      <p:sp>
        <p:nvSpPr>
          <p:cNvPr id="15392" name="TextBox 2"/>
          <p:cNvSpPr txBox="1">
            <a:spLocks noChangeArrowheads="1"/>
          </p:cNvSpPr>
          <p:nvPr/>
        </p:nvSpPr>
        <p:spPr bwMode="auto">
          <a:xfrm>
            <a:off x="895350" y="4508500"/>
            <a:ext cx="7632700" cy="2009775"/>
          </a:xfrm>
          <a:prstGeom prst="rect">
            <a:avLst/>
          </a:prstGeom>
          <a:noFill/>
          <a:ln w="9525">
            <a:noFill/>
            <a:miter lim="800000"/>
            <a:headEnd/>
            <a:tailEnd/>
          </a:ln>
        </p:spPr>
        <p:txBody>
          <a:bodyPr>
            <a:spAutoFit/>
          </a:bodyPr>
          <a:lstStyle/>
          <a:p>
            <a:pPr algn="ctr"/>
            <a:r>
              <a:rPr lang="ru-RU" sz="2400" b="1">
                <a:solidFill>
                  <a:srgbClr val="871F03"/>
                </a:solidFill>
                <a:latin typeface="Century Gothic" pitchFamily="34" charset="0"/>
              </a:rPr>
              <a:t>Из 158 «целевых» мест – 86 мест это квота на направления лесной отрасли</a:t>
            </a:r>
          </a:p>
          <a:p>
            <a:pPr algn="ctr"/>
            <a:endParaRPr lang="ru-RU" sz="1000" b="1">
              <a:solidFill>
                <a:srgbClr val="871F03"/>
              </a:solidFill>
              <a:latin typeface="Century Gothic" pitchFamily="34" charset="0"/>
            </a:endParaRPr>
          </a:p>
          <a:p>
            <a:pPr algn="ctr"/>
            <a:r>
              <a:rPr lang="ru-RU" sz="2400" b="1">
                <a:solidFill>
                  <a:srgbClr val="871F03"/>
                </a:solidFill>
                <a:latin typeface="Century Gothic" pitchFamily="34" charset="0"/>
              </a:rPr>
              <a:t>По отдельным направлениям подготовки доля «целевых» мест достигает 30%</a:t>
            </a:r>
          </a:p>
          <a:p>
            <a:pPr algn="ctr"/>
            <a:r>
              <a:rPr lang="ru-RU" sz="2000" b="1">
                <a:solidFill>
                  <a:srgbClr val="800000"/>
                </a:solidFill>
              </a:rPr>
              <a:t>56 мест из 158 – детализированная квота</a:t>
            </a:r>
            <a:r>
              <a:rPr lang="ru-RU"/>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Группа 22"/>
          <p:cNvGrpSpPr>
            <a:grpSpLocks/>
          </p:cNvGrpSpPr>
          <p:nvPr/>
        </p:nvGrpSpPr>
        <p:grpSpPr bwMode="auto">
          <a:xfrm>
            <a:off x="50105" y="6752876"/>
            <a:ext cx="2346325" cy="45719"/>
            <a:chOff x="2857500" y="5805488"/>
            <a:chExt cx="5929313" cy="144465"/>
          </a:xfrm>
          <a:solidFill>
            <a:schemeClr val="bg1"/>
          </a:solidFill>
        </p:grpSpPr>
        <p:cxnSp>
          <p:nvCxnSpPr>
            <p:cNvPr id="9" name="Прямая соединительная линия 8"/>
            <p:cNvCxnSpPr/>
            <p:nvPr/>
          </p:nvCxnSpPr>
          <p:spPr bwMode="auto">
            <a:xfrm>
              <a:off x="2857500" y="5805488"/>
              <a:ext cx="5644483" cy="0"/>
            </a:xfrm>
            <a:prstGeom prst="line">
              <a:avLst/>
            </a:prstGeom>
            <a:grpFill/>
            <a:ln w="28575">
              <a:solidFill>
                <a:srgbClr val="7B0F19"/>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bwMode="auto">
            <a:xfrm>
              <a:off x="3001922" y="5876114"/>
              <a:ext cx="5640470" cy="3209"/>
            </a:xfrm>
            <a:prstGeom prst="line">
              <a:avLst/>
            </a:prstGeom>
            <a:grpFill/>
            <a:ln w="28575">
              <a:solidFill>
                <a:srgbClr val="7B0F19"/>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bwMode="auto">
            <a:xfrm>
              <a:off x="3142333" y="5949950"/>
              <a:ext cx="5644480" cy="0"/>
            </a:xfrm>
            <a:prstGeom prst="line">
              <a:avLst/>
            </a:prstGeom>
            <a:grpFill/>
            <a:ln w="28575">
              <a:solidFill>
                <a:srgbClr val="7B0F19"/>
              </a:solidFill>
            </a:ln>
          </p:spPr>
          <p:style>
            <a:lnRef idx="1">
              <a:schemeClr val="accent1"/>
            </a:lnRef>
            <a:fillRef idx="0">
              <a:schemeClr val="accent1"/>
            </a:fillRef>
            <a:effectRef idx="0">
              <a:schemeClr val="accent1"/>
            </a:effectRef>
            <a:fontRef idx="minor">
              <a:schemeClr val="tx1"/>
            </a:fontRef>
          </p:style>
        </p:cxnSp>
      </p:grpSp>
      <p:sp>
        <p:nvSpPr>
          <p:cNvPr id="16386" name="TextBox 1"/>
          <p:cNvSpPr txBox="1">
            <a:spLocks noChangeArrowheads="1"/>
          </p:cNvSpPr>
          <p:nvPr/>
        </p:nvSpPr>
        <p:spPr bwMode="auto">
          <a:xfrm>
            <a:off x="179388" y="188913"/>
            <a:ext cx="2376487" cy="519112"/>
          </a:xfrm>
          <a:prstGeom prst="rect">
            <a:avLst/>
          </a:prstGeom>
          <a:noFill/>
          <a:ln w="9525">
            <a:noFill/>
            <a:miter lim="800000"/>
            <a:headEnd/>
            <a:tailEnd/>
          </a:ln>
        </p:spPr>
        <p:txBody>
          <a:bodyPr>
            <a:spAutoFit/>
          </a:bodyPr>
          <a:lstStyle/>
          <a:p>
            <a:pPr algn="ctr"/>
            <a:r>
              <a:rPr lang="ru-RU" sz="2800" b="1">
                <a:solidFill>
                  <a:srgbClr val="0000FF"/>
                </a:solidFill>
                <a:latin typeface="Century Gothic" pitchFamily="34" charset="0"/>
              </a:rPr>
              <a:t>На 2025 год</a:t>
            </a:r>
          </a:p>
        </p:txBody>
      </p:sp>
      <p:sp>
        <p:nvSpPr>
          <p:cNvPr id="16387" name="Прямоугольник 9"/>
          <p:cNvSpPr>
            <a:spLocks noChangeArrowheads="1"/>
          </p:cNvSpPr>
          <p:nvPr/>
        </p:nvSpPr>
        <p:spPr bwMode="auto">
          <a:xfrm>
            <a:off x="2484438" y="260350"/>
            <a:ext cx="6480175" cy="457200"/>
          </a:xfrm>
          <a:prstGeom prst="rect">
            <a:avLst/>
          </a:prstGeom>
          <a:noFill/>
          <a:ln w="9525">
            <a:noFill/>
            <a:miter lim="800000"/>
            <a:headEnd/>
            <a:tailEnd/>
          </a:ln>
        </p:spPr>
        <p:txBody>
          <a:bodyPr>
            <a:spAutoFit/>
          </a:bodyPr>
          <a:lstStyle/>
          <a:p>
            <a:pPr algn="ctr"/>
            <a:r>
              <a:rPr lang="ru-RU" sz="2400" b="1">
                <a:solidFill>
                  <a:srgbClr val="800000"/>
                </a:solidFill>
              </a:rPr>
              <a:t>56 мест из 158 – детализированная квота</a:t>
            </a:r>
            <a:endParaRPr lang="ru-RU" sz="2400">
              <a:solidFill>
                <a:srgbClr val="000000"/>
              </a:solidFill>
              <a:latin typeface="-apple-system"/>
            </a:endParaRPr>
          </a:p>
        </p:txBody>
      </p:sp>
      <p:graphicFrame>
        <p:nvGraphicFramePr>
          <p:cNvPr id="42513" name="Group 529"/>
          <p:cNvGraphicFramePr>
            <a:graphicFrameLocks noGrp="1"/>
          </p:cNvGraphicFramePr>
          <p:nvPr/>
        </p:nvGraphicFramePr>
        <p:xfrm>
          <a:off x="539750" y="1196975"/>
          <a:ext cx="8208963" cy="4433888"/>
        </p:xfrm>
        <a:graphic>
          <a:graphicData uri="http://schemas.openxmlformats.org/drawingml/2006/table">
            <a:tbl>
              <a:tblPr/>
              <a:tblGrid>
                <a:gridCol w="3170238"/>
                <a:gridCol w="4410075"/>
                <a:gridCol w="628650"/>
              </a:tblGrid>
              <a:tr h="363538">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Заказчик</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Направление подготовки</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квота</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2913">
                <a:tc rowSpan="7">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МИНИСТЕРСТВО ПРОМЫШЛЕННОСТИ И НАУКИ СВЕРДЛОВСКОЙ ОБЛАСТИ</a:t>
                      </a:r>
                    </a:p>
                    <a:p>
                      <a:pPr marL="0" marR="0" lvl="0" indent="0" algn="ctr" defTabSz="4572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4572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19 мест</a:t>
                      </a:r>
                      <a:endParaRPr kumimoji="0" lang="ru-RU"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05.03.06 Экология и природопользование</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6763">
                <a:tc vMerge="1">
                  <a:txBody>
                    <a:bodyPr/>
                    <a:lstStyle/>
                    <a:p>
                      <a:endParaRPr lang="ru-RU"/>
                    </a:p>
                  </a:txBody>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15.03.02 Технологические машины и оборудование</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5175">
                <a:tc vMerge="1">
                  <a:txBody>
                    <a:bodyPr/>
                    <a:lstStyle/>
                    <a:p>
                      <a:endParaRPr lang="ru-RU"/>
                    </a:p>
                  </a:txBody>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15.03.04 Автоматизация технологических процессов и производств</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2913">
                <a:tc vMerge="1">
                  <a:txBody>
                    <a:bodyPr/>
                    <a:lstStyle/>
                    <a:p>
                      <a:endParaRPr lang="ru-RU"/>
                    </a:p>
                  </a:txBody>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20.03.01 Техносферная безопасность</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2913">
                <a:tc vMerge="1">
                  <a:txBody>
                    <a:bodyPr/>
                    <a:lstStyle/>
                    <a:p>
                      <a:endParaRPr lang="ru-RU"/>
                    </a:p>
                  </a:txBody>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35.03.01 Лесное дело</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8</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6763">
                <a:tc vMerge="1">
                  <a:txBody>
                    <a:bodyPr/>
                    <a:lstStyle/>
                    <a:p>
                      <a:endParaRPr lang="ru-RU"/>
                    </a:p>
                  </a:txBody>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35.03.02 Технология лесозаготовительных и деревоперерабатывающих производств</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2913">
                <a:tc vMerge="1">
                  <a:txBody>
                    <a:bodyPr/>
                    <a:lstStyle/>
                    <a:p>
                      <a:endParaRPr lang="ru-RU"/>
                    </a:p>
                  </a:txBody>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35.04.01 Лесное дело</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283" name="Group 251"/>
          <p:cNvGraphicFramePr>
            <a:graphicFrameLocks noGrp="1"/>
          </p:cNvGraphicFramePr>
          <p:nvPr/>
        </p:nvGraphicFramePr>
        <p:xfrm>
          <a:off x="250825" y="765175"/>
          <a:ext cx="8569325" cy="5089525"/>
        </p:xfrm>
        <a:graphic>
          <a:graphicData uri="http://schemas.openxmlformats.org/drawingml/2006/table">
            <a:tbl>
              <a:tblPr/>
              <a:tblGrid>
                <a:gridCol w="4105275"/>
                <a:gridCol w="4032250"/>
                <a:gridCol w="431800"/>
              </a:tblGrid>
              <a:tr h="3048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АО НПК </a:t>
                      </a:r>
                      <a:r>
                        <a:rPr kumimoji="0" lang="ru-RU" sz="1600" b="0" i="0" u="none" strike="noStrike" cap="none" normalizeH="0" baseline="0" smtClean="0">
                          <a:ln>
                            <a:noFill/>
                          </a:ln>
                          <a:solidFill>
                            <a:schemeClr val="tx1"/>
                          </a:solidFill>
                          <a:effectLst/>
                          <a:latin typeface="Arial"/>
                          <a:cs typeface="Times New Roman" pitchFamily="18" charset="0"/>
                        </a:rPr>
                        <a:t>«</a:t>
                      </a: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Уралвагонзавод" </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08.03.01 Строительство</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rowSpan="3">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ООО Новолялинский ЦБК</a:t>
                      </a:r>
                      <a:endParaRPr kumimoji="0" lang="ru-RU" sz="16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15.03.02 Технологические машины и оборудование</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vMerge="1">
                  <a:txBody>
                    <a:bodyPr/>
                    <a:lstStyle/>
                    <a:p>
                      <a:endParaRPr lang="ru-RU"/>
                    </a:p>
                  </a:txBody>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18.03.01 Химическая технология</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vMerge="1">
                  <a:txBody>
                    <a:bodyPr/>
                    <a:lstStyle/>
                    <a:p>
                      <a:endParaRPr lang="ru-RU"/>
                    </a:p>
                  </a:txBody>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27.03.01 Управление качеством</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ЗАО </a:t>
                      </a:r>
                      <a:r>
                        <a:rPr kumimoji="0" lang="ru-RU" sz="1600" b="0" i="0" u="none" strike="noStrike" cap="none" normalizeH="0" baseline="0" smtClean="0">
                          <a:ln>
                            <a:noFill/>
                          </a:ln>
                          <a:solidFill>
                            <a:schemeClr val="tx1"/>
                          </a:solidFill>
                          <a:effectLst/>
                          <a:latin typeface="Arial"/>
                          <a:cs typeface="Times New Roman" pitchFamily="18" charset="0"/>
                        </a:rPr>
                        <a:t>«</a:t>
                      </a: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Иртышское</a:t>
                      </a:r>
                      <a:r>
                        <a:rPr kumimoji="0" lang="ru-RU" sz="1600" b="0" i="0" u="none" strike="noStrike" cap="none" normalizeH="0" baseline="0" smtClean="0">
                          <a:ln>
                            <a:noFill/>
                          </a:ln>
                          <a:solidFill>
                            <a:schemeClr val="tx1"/>
                          </a:solidFill>
                          <a:effectLst/>
                          <a:latin typeface="Arial"/>
                          <a:cs typeface="Times New Roman" pitchFamily="18" charset="0"/>
                        </a:rPr>
                        <a:t>»</a:t>
                      </a: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 Омская обл.</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15.03.04 Автоматизация технологических процессов и производств</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ПАО </a:t>
                      </a:r>
                      <a:r>
                        <a:rPr kumimoji="0" lang="ru-RU" sz="1600" b="0" i="0" u="none" strike="noStrike" cap="none" normalizeH="0" baseline="0" smtClean="0">
                          <a:ln>
                            <a:noFill/>
                          </a:ln>
                          <a:solidFill>
                            <a:schemeClr val="tx1"/>
                          </a:solidFill>
                          <a:effectLst/>
                          <a:latin typeface="Arial"/>
                          <a:cs typeface="Times New Roman" pitchFamily="18" charset="0"/>
                        </a:rPr>
                        <a:t>«</a:t>
                      </a: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Уралхимпласт</a:t>
                      </a:r>
                      <a:r>
                        <a:rPr kumimoji="0" lang="ru-RU" sz="1600" b="0" i="0" u="none" strike="noStrike" cap="none" normalizeH="0" baseline="0" smtClean="0">
                          <a:ln>
                            <a:noFill/>
                          </a:ln>
                          <a:solidFill>
                            <a:schemeClr val="tx1"/>
                          </a:solidFill>
                          <a:effectLst/>
                          <a:latin typeface="Arial"/>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18.03.01 Химическая технология</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АО "Северский трубный завод"</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27.03.01 Управление качеством</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7363">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ФГБУ </a:t>
                      </a:r>
                      <a:r>
                        <a:rPr kumimoji="0" lang="ru-RU" sz="1600" b="0" i="0" u="none" strike="noStrike" cap="none" normalizeH="0" baseline="0" smtClean="0">
                          <a:ln>
                            <a:noFill/>
                          </a:ln>
                          <a:solidFill>
                            <a:schemeClr val="tx1"/>
                          </a:solidFill>
                          <a:effectLst/>
                          <a:latin typeface="Arial"/>
                          <a:cs typeface="Times New Roman" pitchFamily="18" charset="0"/>
                        </a:rPr>
                        <a:t>«</a:t>
                      </a: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Рослесинфорг</a:t>
                      </a:r>
                      <a:r>
                        <a:rPr kumimoji="0" lang="ru-RU" sz="1600" b="0" i="0" u="none" strike="noStrike" cap="none" normalizeH="0" baseline="0" smtClean="0">
                          <a:ln>
                            <a:noFill/>
                          </a:ln>
                          <a:solidFill>
                            <a:schemeClr val="tx1"/>
                          </a:solidFill>
                          <a:effectLst/>
                          <a:latin typeface="Arial"/>
                          <a:cs typeface="Times New Roman" pitchFamily="18" charset="0"/>
                        </a:rPr>
                        <a:t>»</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ctr" defTabSz="4572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Уральский филиал, Пермский филиал</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35.03.01 Лесное дело</a:t>
                      </a:r>
                      <a:endParaRPr kumimoji="0" lang="ru-RU"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rowSpan="2">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ООО </a:t>
                      </a:r>
                      <a:r>
                        <a:rPr kumimoji="0" lang="ru-RU" sz="1600" b="0" i="0" u="none" strike="noStrike" cap="none" normalizeH="0" baseline="0" smtClean="0">
                          <a:ln>
                            <a:noFill/>
                          </a:ln>
                          <a:solidFill>
                            <a:schemeClr val="tx1"/>
                          </a:solidFill>
                          <a:effectLst/>
                          <a:latin typeface="Arial"/>
                          <a:cs typeface="Times New Roman" pitchFamily="18" charset="0"/>
                        </a:rPr>
                        <a:t>«</a:t>
                      </a: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Краснотурьинск-Полиметалл</a:t>
                      </a:r>
                      <a:r>
                        <a:rPr kumimoji="0" lang="ru-RU" sz="1600" b="0" i="0" u="none" strike="noStrike" cap="none" normalizeH="0" baseline="0" smtClean="0">
                          <a:ln>
                            <a:noFill/>
                          </a:ln>
                          <a:solidFill>
                            <a:schemeClr val="tx1"/>
                          </a:solidFill>
                          <a:effectLst/>
                          <a:latin typeface="Arial"/>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35.03.01 Лесное дело</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vMerge="1">
                  <a:txBody>
                    <a:bodyPr/>
                    <a:lstStyle/>
                    <a:p>
                      <a:endParaRPr lang="ru-RU"/>
                    </a:p>
                  </a:txBody>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35.03.02 Технология лесозаготовительных и деревоперерабатывающих производств</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8</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ООО </a:t>
                      </a:r>
                      <a:r>
                        <a:rPr kumimoji="0" lang="ru-RU" sz="1600" b="0" i="0" u="none" strike="noStrike" cap="none" normalizeH="0" baseline="0" smtClean="0">
                          <a:ln>
                            <a:noFill/>
                          </a:ln>
                          <a:solidFill>
                            <a:schemeClr val="tx1"/>
                          </a:solidFill>
                          <a:effectLst/>
                          <a:latin typeface="Arial"/>
                          <a:cs typeface="Times New Roman" pitchFamily="18" charset="0"/>
                        </a:rPr>
                        <a:t>«</a:t>
                      </a: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РП1</a:t>
                      </a:r>
                      <a:r>
                        <a:rPr kumimoji="0" lang="ru-RU" sz="1600" b="0" i="0" u="none" strike="noStrike" cap="none" normalizeH="0" baseline="0" smtClean="0">
                          <a:ln>
                            <a:noFill/>
                          </a:ln>
                          <a:solidFill>
                            <a:schemeClr val="tx1"/>
                          </a:solidFill>
                          <a:effectLst/>
                          <a:latin typeface="Arial"/>
                          <a:cs typeface="Times New Roman" pitchFamily="18" charset="0"/>
                        </a:rPr>
                        <a:t>»</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23.04.01 Технология транспортных процессов</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Министерство природных ресурсов и экологии Вологодской обл.</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35.04.01 Лесное дело</a:t>
                      </a:r>
                      <a:endParaRPr kumimoji="0" lang="ru-RU"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АО Югорский лесопромышленный холдинг</a:t>
                      </a:r>
                      <a:endParaRPr kumimoji="0" lang="ru-RU"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35.04.02 Технология лесозаготовительных и деревоперерабатывающих производств</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Вниманию работодателей!  С 1 марта 2025 года на портале «Работа в России» стартует кампания по подаче заявок на квоту для целевого обучения на 2026 – 2027 учебный год."/>
          <p:cNvPicPr>
            <a:picLocks noChangeAspect="1" noChangeArrowheads="1"/>
          </p:cNvPicPr>
          <p:nvPr/>
        </p:nvPicPr>
        <p:blipFill>
          <a:blip r:embed="rId2"/>
          <a:srcRect/>
          <a:stretch>
            <a:fillRect/>
          </a:stretch>
        </p:blipFill>
        <p:spPr bwMode="auto">
          <a:xfrm>
            <a:off x="5435600" y="4221163"/>
            <a:ext cx="3544888" cy="2405062"/>
          </a:xfrm>
          <a:prstGeom prst="rect">
            <a:avLst/>
          </a:prstGeom>
          <a:noFill/>
          <a:ln w="9525">
            <a:noFill/>
            <a:miter lim="800000"/>
            <a:headEnd/>
            <a:tailEnd/>
          </a:ln>
        </p:spPr>
      </p:pic>
      <p:sp>
        <p:nvSpPr>
          <p:cNvPr id="18434" name="Rectangle 6"/>
          <p:cNvSpPr>
            <a:spLocks noChangeArrowheads="1"/>
          </p:cNvSpPr>
          <p:nvPr/>
        </p:nvSpPr>
        <p:spPr bwMode="auto">
          <a:xfrm>
            <a:off x="468313" y="260350"/>
            <a:ext cx="8474075" cy="366713"/>
          </a:xfrm>
          <a:prstGeom prst="rect">
            <a:avLst/>
          </a:prstGeom>
          <a:noFill/>
          <a:ln w="9525">
            <a:noFill/>
            <a:miter lim="800000"/>
            <a:headEnd/>
            <a:tailEnd/>
          </a:ln>
        </p:spPr>
        <p:txBody>
          <a:bodyPr wrap="none" anchor="ctr">
            <a:spAutoFit/>
          </a:bodyPr>
          <a:lstStyle/>
          <a:p>
            <a:pPr algn="ctr"/>
            <a:r>
              <a:rPr lang="ru-RU" b="1"/>
              <a:t>НОВЫЙ МЕХАНИЗМ ЦЕЛЕВОГО ПРИЕМА: ПРОБЛЕМЫ И ПЕРСПЕКТИВЫ</a:t>
            </a:r>
          </a:p>
        </p:txBody>
      </p:sp>
      <p:sp>
        <p:nvSpPr>
          <p:cNvPr id="18435" name="Text Box 7"/>
          <p:cNvSpPr txBox="1">
            <a:spLocks noChangeArrowheads="1"/>
          </p:cNvSpPr>
          <p:nvPr/>
        </p:nvSpPr>
        <p:spPr bwMode="auto">
          <a:xfrm>
            <a:off x="395288" y="692150"/>
            <a:ext cx="8353425" cy="3800475"/>
          </a:xfrm>
          <a:prstGeom prst="rect">
            <a:avLst/>
          </a:prstGeom>
          <a:noFill/>
          <a:ln w="9525">
            <a:noFill/>
            <a:miter lim="800000"/>
            <a:headEnd/>
            <a:tailEnd/>
          </a:ln>
        </p:spPr>
        <p:txBody>
          <a:bodyPr>
            <a:spAutoFit/>
          </a:bodyPr>
          <a:lstStyle/>
          <a:p>
            <a:pPr marL="342900" indent="-342900" defTabSz="914400">
              <a:spcBef>
                <a:spcPct val="50000"/>
              </a:spcBef>
              <a:buFontTx/>
              <a:buAutoNum type="arabicPeriod"/>
            </a:pPr>
            <a:r>
              <a:rPr lang="ru-RU" b="1" u="sng"/>
              <a:t>Процедура целевого приёма стала доступнее всем желающим</a:t>
            </a:r>
            <a:r>
              <a:rPr lang="ru-RU"/>
              <a:t> </a:t>
            </a:r>
          </a:p>
          <a:p>
            <a:pPr marL="342900" indent="-342900" defTabSz="914400">
              <a:spcBef>
                <a:spcPct val="50000"/>
              </a:spcBef>
            </a:pPr>
            <a:r>
              <a:rPr lang="ru-RU"/>
              <a:t>Теперь же процесс стал более прозрачным и регулируемым </a:t>
            </a:r>
          </a:p>
          <a:p>
            <a:pPr marL="342900" indent="-342900" defTabSz="914400"/>
            <a:r>
              <a:rPr lang="ru-RU"/>
              <a:t>Поскольку прямого взаимодействия заказчика и абитуриентов на этом этапе нет, и получается, что за конкретное предложение от конкретного будущего работодателя конкурируют все, кого это предложение заинтересовало, а достаётся оно лучшему по баллам. И уже после этого заказчик заключает с ним договор о целевом обучении. Вроде бы разумно и справедливо.</a:t>
            </a:r>
          </a:p>
          <a:p>
            <a:pPr marL="342900" indent="-342900" defTabSz="914400"/>
            <a:r>
              <a:rPr lang="ru-RU"/>
              <a:t>Что получилось на практике? </a:t>
            </a:r>
          </a:p>
          <a:p>
            <a:pPr marL="342900" indent="-342900" defTabSz="914400"/>
            <a:r>
              <a:rPr lang="ru-RU"/>
              <a:t>По данным Рособрнадзора на 23 июля 2024 г. в ответ на 163 тыс. предложений заказчиков было подано 129 тысяч заявок от абитуриентов вузов. То есть заявок в общей сумме на тот момент оказалось меньше, чем предложений.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2" descr="Вниманию работодателей!  С 1 марта 2025 года на портале «Работа в России» стартует кампания по подаче заявок на квоту для целевого обучения на 2026 – 2027 учебный год."/>
          <p:cNvPicPr>
            <a:picLocks noChangeAspect="1" noChangeArrowheads="1"/>
          </p:cNvPicPr>
          <p:nvPr/>
        </p:nvPicPr>
        <p:blipFill>
          <a:blip r:embed="rId2"/>
          <a:srcRect/>
          <a:stretch>
            <a:fillRect/>
          </a:stretch>
        </p:blipFill>
        <p:spPr bwMode="auto">
          <a:xfrm>
            <a:off x="5435600" y="4221163"/>
            <a:ext cx="3544888" cy="2405062"/>
          </a:xfrm>
          <a:prstGeom prst="rect">
            <a:avLst/>
          </a:prstGeom>
          <a:noFill/>
          <a:ln w="9525">
            <a:noFill/>
            <a:miter lim="800000"/>
            <a:headEnd/>
            <a:tailEnd/>
          </a:ln>
        </p:spPr>
      </p:pic>
      <p:sp>
        <p:nvSpPr>
          <p:cNvPr id="19458" name="Rectangle 3"/>
          <p:cNvSpPr>
            <a:spLocks noChangeArrowheads="1"/>
          </p:cNvSpPr>
          <p:nvPr/>
        </p:nvSpPr>
        <p:spPr bwMode="auto">
          <a:xfrm>
            <a:off x="468313" y="260350"/>
            <a:ext cx="8474075" cy="366713"/>
          </a:xfrm>
          <a:prstGeom prst="rect">
            <a:avLst/>
          </a:prstGeom>
          <a:noFill/>
          <a:ln w="9525">
            <a:noFill/>
            <a:miter lim="800000"/>
            <a:headEnd/>
            <a:tailEnd/>
          </a:ln>
        </p:spPr>
        <p:txBody>
          <a:bodyPr wrap="none" anchor="ctr">
            <a:spAutoFit/>
          </a:bodyPr>
          <a:lstStyle/>
          <a:p>
            <a:pPr algn="ctr"/>
            <a:r>
              <a:rPr lang="ru-RU" b="1"/>
              <a:t>НОВЫЙ МЕХАНИЗМ ЦЕЛЕВОГО ПРИЕМА: ПРОБЛЕМЫ И ПЕРСПЕКТИВЫ</a:t>
            </a:r>
          </a:p>
        </p:txBody>
      </p:sp>
      <p:sp>
        <p:nvSpPr>
          <p:cNvPr id="19459" name="Text Box 4"/>
          <p:cNvSpPr txBox="1">
            <a:spLocks noChangeArrowheads="1"/>
          </p:cNvSpPr>
          <p:nvPr/>
        </p:nvSpPr>
        <p:spPr bwMode="auto">
          <a:xfrm>
            <a:off x="468313" y="1052513"/>
            <a:ext cx="8353425" cy="3113087"/>
          </a:xfrm>
          <a:prstGeom prst="rect">
            <a:avLst/>
          </a:prstGeom>
          <a:noFill/>
          <a:ln w="9525">
            <a:noFill/>
            <a:miter lim="800000"/>
            <a:headEnd/>
            <a:tailEnd/>
          </a:ln>
        </p:spPr>
        <p:txBody>
          <a:bodyPr>
            <a:spAutoFit/>
          </a:bodyPr>
          <a:lstStyle/>
          <a:p>
            <a:pPr marL="342900" indent="-342900" defTabSz="914400"/>
            <a:r>
              <a:rPr lang="ru-RU" b="1" u="sng"/>
              <a:t>2. </a:t>
            </a:r>
            <a:r>
              <a:rPr lang="ru-RU" u="sng"/>
              <a:t>Снова был заметный недобор на целевые места</a:t>
            </a:r>
            <a:endParaRPr lang="ru-RU" b="1"/>
          </a:p>
          <a:p>
            <a:pPr marL="342900" indent="-342900" defTabSz="914400"/>
            <a:r>
              <a:rPr lang="ru-RU"/>
              <a:t>Поскольку даже заявок было меньше, чем нужно, заполнить целевую квоту целиком, конечно, не удалось.</a:t>
            </a:r>
          </a:p>
          <a:p>
            <a:pPr marL="342900" indent="-342900" defTabSz="914400"/>
            <a:r>
              <a:rPr lang="ru-RU"/>
              <a:t>На 19 августа, были </a:t>
            </a:r>
            <a:r>
              <a:rPr lang="ru-RU">
                <a:hlinkClick r:id="rId3"/>
              </a:rPr>
              <a:t>зачислены</a:t>
            </a:r>
            <a:r>
              <a:rPr lang="ru-RU"/>
              <a:t> на места в пределах целевой квоты 38,8 тысячи человек (при общем числе мест по квоте в 145 тысяч). Получается, заполнить удалось лишь около 27% мест по целевой квоте.  </a:t>
            </a:r>
          </a:p>
          <a:p>
            <a:pPr marL="342900" indent="-342900" defTabSz="914400"/>
            <a:endParaRPr lang="ru-RU"/>
          </a:p>
          <a:p>
            <a:pPr marL="342900" indent="-342900" defTabSz="914400"/>
            <a:r>
              <a:rPr lang="ru-RU"/>
              <a:t>Итак, похоже, что новый порядок сам по себе не добавил особой популярности целевому обучению, он просто сделал его более доступным всем, кто хочет им воспользоваться в качестве подстраховочного способа попасть на бюджетное место.</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descr="Вниманию работодателей!  С 1 марта 2025 года на портале «Работа в России» стартует кампания по подаче заявок на квоту для целевого обучения на 2026 – 2027 учебный год."/>
          <p:cNvPicPr>
            <a:picLocks noChangeAspect="1" noChangeArrowheads="1"/>
          </p:cNvPicPr>
          <p:nvPr/>
        </p:nvPicPr>
        <p:blipFill>
          <a:blip r:embed="rId2"/>
          <a:srcRect/>
          <a:stretch>
            <a:fillRect/>
          </a:stretch>
        </p:blipFill>
        <p:spPr bwMode="auto">
          <a:xfrm>
            <a:off x="5435600" y="4452938"/>
            <a:ext cx="3544888" cy="2405062"/>
          </a:xfrm>
          <a:prstGeom prst="rect">
            <a:avLst/>
          </a:prstGeom>
          <a:noFill/>
          <a:ln w="9525">
            <a:noFill/>
            <a:miter lim="800000"/>
            <a:headEnd/>
            <a:tailEnd/>
          </a:ln>
        </p:spPr>
      </p:pic>
      <p:sp>
        <p:nvSpPr>
          <p:cNvPr id="20482" name="Rectangle 3"/>
          <p:cNvSpPr>
            <a:spLocks noChangeArrowheads="1"/>
          </p:cNvSpPr>
          <p:nvPr/>
        </p:nvSpPr>
        <p:spPr bwMode="auto">
          <a:xfrm>
            <a:off x="468313" y="260350"/>
            <a:ext cx="8474075" cy="366713"/>
          </a:xfrm>
          <a:prstGeom prst="rect">
            <a:avLst/>
          </a:prstGeom>
          <a:noFill/>
          <a:ln w="9525">
            <a:noFill/>
            <a:miter lim="800000"/>
            <a:headEnd/>
            <a:tailEnd/>
          </a:ln>
        </p:spPr>
        <p:txBody>
          <a:bodyPr wrap="none" anchor="ctr">
            <a:spAutoFit/>
          </a:bodyPr>
          <a:lstStyle/>
          <a:p>
            <a:pPr algn="ctr"/>
            <a:r>
              <a:rPr lang="ru-RU" b="1"/>
              <a:t>НОВЫЙ МЕХАНИЗМ ЦЕЛЕВОГО ПРИЕМА: ПРОБЛЕМЫ И ПЕРСПЕКТИВЫ</a:t>
            </a:r>
          </a:p>
        </p:txBody>
      </p:sp>
      <p:sp>
        <p:nvSpPr>
          <p:cNvPr id="20483" name="Text Box 4"/>
          <p:cNvSpPr txBox="1">
            <a:spLocks noChangeArrowheads="1"/>
          </p:cNvSpPr>
          <p:nvPr/>
        </p:nvSpPr>
        <p:spPr bwMode="auto">
          <a:xfrm>
            <a:off x="395288" y="692150"/>
            <a:ext cx="8569325" cy="3937000"/>
          </a:xfrm>
          <a:prstGeom prst="rect">
            <a:avLst/>
          </a:prstGeom>
          <a:noFill/>
          <a:ln w="9525">
            <a:noFill/>
            <a:miter lim="800000"/>
            <a:headEnd/>
            <a:tailEnd/>
          </a:ln>
        </p:spPr>
        <p:txBody>
          <a:bodyPr>
            <a:spAutoFit/>
          </a:bodyPr>
          <a:lstStyle/>
          <a:p>
            <a:pPr marL="342900" indent="-342900" defTabSz="914400"/>
            <a:r>
              <a:rPr lang="ru-RU" u="sng"/>
              <a:t>3. Заказчики не участвуют в выборе кандидатов</a:t>
            </a:r>
            <a:endParaRPr lang="ru-RU"/>
          </a:p>
          <a:p>
            <a:pPr marL="342900" indent="-342900" defTabSz="914400"/>
            <a:endParaRPr lang="ru-RU"/>
          </a:p>
          <a:p>
            <a:pPr marL="342900" indent="-342900" defTabSz="914400"/>
            <a:r>
              <a:rPr lang="ru-RU"/>
              <a:t>То, что в новом порядке заказчики (организации, предприятия, ведомства) лишены возможности знакомиться с кандидатами на целевое обучение ещё до их поступления, в итоге тоже трудно назвать плюсом.</a:t>
            </a:r>
          </a:p>
          <a:p>
            <a:pPr marL="342900" indent="-342900" defTabSz="914400"/>
            <a:r>
              <a:rPr lang="ru-RU"/>
              <a:t>С одной стороны, это сделано как раз ради того, чтобы исключить коррупцию в процедуре. С другой — получается, что добросовестные заказчики не могут влиять на выбор своих будущих сотрудников. В том числе не имеют возможности оценить, заинтересован ли конкретный абитуриент в будущей работе по этому предложению или это для него просто запасной способ попасть на бюджет. </a:t>
            </a:r>
          </a:p>
          <a:p>
            <a:pPr marL="342900" indent="-342900" defTabSz="914400"/>
            <a:r>
              <a:rPr lang="ru-RU"/>
              <a:t>Да и сам абитуриент не в состоянии оценить привлекательность будущей работы, потому что заявка на целевое обучение содержит очень скупое её описание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2" descr="Вниманию работодателей!  С 1 марта 2025 года на портале «Работа в России» стартует кампания по подаче заявок на квоту для целевого обучения на 2026 – 2027 учебный год."/>
          <p:cNvPicPr>
            <a:picLocks noChangeAspect="1" noChangeArrowheads="1"/>
          </p:cNvPicPr>
          <p:nvPr/>
        </p:nvPicPr>
        <p:blipFill>
          <a:blip r:embed="rId2"/>
          <a:srcRect/>
          <a:stretch>
            <a:fillRect/>
          </a:stretch>
        </p:blipFill>
        <p:spPr bwMode="auto">
          <a:xfrm>
            <a:off x="5435600" y="4221163"/>
            <a:ext cx="3544888" cy="2405062"/>
          </a:xfrm>
          <a:prstGeom prst="rect">
            <a:avLst/>
          </a:prstGeom>
          <a:noFill/>
          <a:ln w="9525">
            <a:noFill/>
            <a:miter lim="800000"/>
            <a:headEnd/>
            <a:tailEnd/>
          </a:ln>
        </p:spPr>
      </p:pic>
      <p:sp>
        <p:nvSpPr>
          <p:cNvPr id="21506" name="Rectangle 3"/>
          <p:cNvSpPr>
            <a:spLocks noChangeArrowheads="1"/>
          </p:cNvSpPr>
          <p:nvPr/>
        </p:nvSpPr>
        <p:spPr bwMode="auto">
          <a:xfrm>
            <a:off x="468313" y="260350"/>
            <a:ext cx="8474075" cy="366713"/>
          </a:xfrm>
          <a:prstGeom prst="rect">
            <a:avLst/>
          </a:prstGeom>
          <a:noFill/>
          <a:ln w="9525">
            <a:noFill/>
            <a:miter lim="800000"/>
            <a:headEnd/>
            <a:tailEnd/>
          </a:ln>
        </p:spPr>
        <p:txBody>
          <a:bodyPr wrap="none" anchor="ctr">
            <a:spAutoFit/>
          </a:bodyPr>
          <a:lstStyle/>
          <a:p>
            <a:pPr algn="ctr"/>
            <a:r>
              <a:rPr lang="ru-RU" b="1"/>
              <a:t>НОВЫЙ МЕХАНИЗМ ЦЕЛЕВОГО ПРИЕМА: ПРОБЛЕМЫ И ПЕРСПЕКТИВЫ</a:t>
            </a:r>
          </a:p>
        </p:txBody>
      </p:sp>
      <p:sp>
        <p:nvSpPr>
          <p:cNvPr id="21507" name="Text Box 4"/>
          <p:cNvSpPr txBox="1">
            <a:spLocks noChangeArrowheads="1"/>
          </p:cNvSpPr>
          <p:nvPr/>
        </p:nvSpPr>
        <p:spPr bwMode="auto">
          <a:xfrm>
            <a:off x="395288" y="692150"/>
            <a:ext cx="8353425" cy="4211638"/>
          </a:xfrm>
          <a:prstGeom prst="rect">
            <a:avLst/>
          </a:prstGeom>
          <a:noFill/>
          <a:ln w="9525">
            <a:noFill/>
            <a:miter lim="800000"/>
            <a:headEnd/>
            <a:tailEnd/>
          </a:ln>
        </p:spPr>
        <p:txBody>
          <a:bodyPr>
            <a:spAutoFit/>
          </a:bodyPr>
          <a:lstStyle/>
          <a:p>
            <a:pPr marL="342900" indent="-342900" defTabSz="914400"/>
            <a:r>
              <a:rPr lang="ru-RU" b="1" u="sng"/>
              <a:t>4.  </a:t>
            </a:r>
            <a:r>
              <a:rPr lang="ru-RU" u="sng"/>
              <a:t>Абитуриенты могли отозваться только на одно предложение по квоте</a:t>
            </a:r>
            <a:endParaRPr lang="ru-RU" b="1"/>
          </a:p>
          <a:p>
            <a:pPr marL="342900" indent="-342900" defTabSz="914400"/>
            <a:endParaRPr lang="ru-RU"/>
          </a:p>
          <a:p>
            <a:pPr marL="342900" indent="-342900" defTabSz="914400"/>
            <a:r>
              <a:rPr lang="ru-RU"/>
              <a:t>В результате они конкурировали за наиболее привлекательные варианты — а не пройдя по конкурсу на них, уже не могли подать заявку на другие целевые предложения, хотя там имели бы шансы.</a:t>
            </a:r>
          </a:p>
          <a:p>
            <a:pPr marL="342900" indent="-342900" defTabSz="914400"/>
            <a:endParaRPr lang="ru-RU"/>
          </a:p>
          <a:p>
            <a:pPr marL="342900" indent="-342900" defTabSz="914400"/>
            <a:r>
              <a:rPr lang="ru-RU"/>
              <a:t>Если же абитуриент не прошёл в этом конкурсе, однако в вузе остались ещё места по целевой квоте на том самом направлении, но по другим предложениям (от других заказчиков или даже по другим предложениям того же заказчика), этот абитуриент не может на них претендовать, а вуз не может его зачислить на одно из этих мест — даже если там недобор.</a:t>
            </a:r>
          </a:p>
          <a:p>
            <a:pPr marL="342900" indent="-342900" defTabSz="914400"/>
            <a:endParaRPr lang="ru-RU"/>
          </a:p>
          <a:p>
            <a:pPr marL="342900" indent="-342900" defTabSz="914400"/>
            <a:r>
              <a:rPr lang="ru-RU"/>
              <a:t>В результате и заказчики не добрали студентов, и вузы не заполнили квоту, а абитуриентам, желавшим стать целевиками, пришлось поступать на общих условиях.</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3"/>
          <p:cNvSpPr>
            <a:spLocks noChangeArrowheads="1"/>
          </p:cNvSpPr>
          <p:nvPr/>
        </p:nvSpPr>
        <p:spPr bwMode="auto">
          <a:xfrm>
            <a:off x="468313" y="260350"/>
            <a:ext cx="8474075" cy="366713"/>
          </a:xfrm>
          <a:prstGeom prst="rect">
            <a:avLst/>
          </a:prstGeom>
          <a:noFill/>
          <a:ln w="9525">
            <a:noFill/>
            <a:miter lim="800000"/>
            <a:headEnd/>
            <a:tailEnd/>
          </a:ln>
        </p:spPr>
        <p:txBody>
          <a:bodyPr wrap="none" anchor="ctr">
            <a:spAutoFit/>
          </a:bodyPr>
          <a:lstStyle/>
          <a:p>
            <a:pPr algn="ctr"/>
            <a:r>
              <a:rPr lang="ru-RU" b="1"/>
              <a:t>НОВЫЙ МЕХАНИЗМ ЦЕЛЕВОГО ПРИЕМА: ПРОБЛЕМЫ И ПЕРСПЕКТИВЫ</a:t>
            </a:r>
          </a:p>
        </p:txBody>
      </p:sp>
      <p:sp>
        <p:nvSpPr>
          <p:cNvPr id="22530" name="Text Box 4"/>
          <p:cNvSpPr txBox="1">
            <a:spLocks noChangeArrowheads="1"/>
          </p:cNvSpPr>
          <p:nvPr/>
        </p:nvSpPr>
        <p:spPr bwMode="auto">
          <a:xfrm>
            <a:off x="250825" y="1196975"/>
            <a:ext cx="8497888" cy="4760913"/>
          </a:xfrm>
          <a:prstGeom prst="rect">
            <a:avLst/>
          </a:prstGeom>
          <a:noFill/>
          <a:ln w="9525">
            <a:noFill/>
            <a:miter lim="800000"/>
            <a:headEnd/>
            <a:tailEnd/>
          </a:ln>
        </p:spPr>
        <p:txBody>
          <a:bodyPr>
            <a:spAutoFit/>
          </a:bodyPr>
          <a:lstStyle/>
          <a:p>
            <a:pPr marL="342900" indent="-342900" defTabSz="914400"/>
            <a:r>
              <a:rPr lang="ru-RU" u="sng"/>
              <a:t>5. С проходными баллами ситуация неоднозначная</a:t>
            </a:r>
            <a:endParaRPr lang="ru-RU" b="1"/>
          </a:p>
          <a:p>
            <a:pPr marL="342900" indent="-342900" defTabSz="914400"/>
            <a:r>
              <a:rPr lang="ru-RU"/>
              <a:t>Ещё одной традиционной проблемой целевого набора всегда было то, что он позволял поступить абитуриентам с низкими баллами. </a:t>
            </a:r>
          </a:p>
          <a:p>
            <a:pPr marL="342900" indent="-342900" defTabSz="914400"/>
            <a:endParaRPr lang="ru-RU"/>
          </a:p>
          <a:p>
            <a:pPr marL="342900" indent="-342900" defTabSz="914400"/>
            <a:r>
              <a:rPr lang="ru-RU"/>
              <a:t>Удалось ли новому порядку решить эту проблему благодаря тому, что сама возможность податься на целевое обучение стала открытой для широкого круга желающих? Пока неизвестно. Но очевидно, что это сильно зависит от популярности направления обучения. Собственно, так же как и в обычном нецелевом наборе — просто в целевом фактор популярности самого направления (специальности) умножается ещё на фактор привлекательности конкретного предложения о будущей работе.</a:t>
            </a:r>
          </a:p>
          <a:p>
            <a:pPr marL="342900" indent="-342900" defTabSz="914400"/>
            <a:endParaRPr lang="ru-RU"/>
          </a:p>
          <a:p>
            <a:pPr marL="342900" indent="-342900" defTabSz="914400"/>
            <a:r>
              <a:rPr lang="ru-RU"/>
              <a:t>Судя по всему, в 2024 году получился большой разброс по популярности разных целевых предложений — за места в одних предложениях абитуриенты конкурировали (и там прошли ребята с относительно высокими баллами), а по другим квоты остались незаполненными, и там вынуждены были зачислять всех желающих, в том числе с низкими баллами.</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авон">
  <a:themeElements>
    <a:clrScheme name="Савон">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Савон">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Савон">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Savon" id="{1306E473-ED32-493B-A2D0-240A757EDD34}" vid="{C20BADFE-D095-436F-9677-9264042809F0}"/>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TM03457510[[fn=Савон]]</Template>
  <TotalTime>7331</TotalTime>
  <Words>857</Words>
  <Application>Microsoft Office PowerPoint</Application>
  <PresentationFormat>Экран (4:3)</PresentationFormat>
  <Paragraphs>126</Paragraphs>
  <Slides>11</Slides>
  <Notes>0</Notes>
  <HiddenSlides>0</HiddenSlides>
  <MMClips>0</MMClips>
  <ScaleCrop>false</ScaleCrop>
  <HeadingPairs>
    <vt:vector size="6" baseType="variant">
      <vt:variant>
        <vt:lpstr>Использованные шрифты</vt:lpstr>
      </vt:variant>
      <vt:variant>
        <vt:i4>8</vt:i4>
      </vt:variant>
      <vt:variant>
        <vt:lpstr>Шаблон оформления</vt:lpstr>
      </vt:variant>
      <vt:variant>
        <vt:i4>5</vt:i4>
      </vt:variant>
      <vt:variant>
        <vt:lpstr>Заголовки слайдов</vt:lpstr>
      </vt:variant>
      <vt:variant>
        <vt:i4>11</vt:i4>
      </vt:variant>
    </vt:vector>
  </HeadingPairs>
  <TitlesOfParts>
    <vt:vector size="24" baseType="lpstr">
      <vt:lpstr>Arial</vt:lpstr>
      <vt:lpstr>Century Gothic</vt:lpstr>
      <vt:lpstr>Garamond</vt:lpstr>
      <vt:lpstr>Calibri</vt:lpstr>
      <vt:lpstr>Times New Roman</vt:lpstr>
      <vt:lpstr>-apple-system</vt:lpstr>
      <vt:lpstr>Tahoma</vt:lpstr>
      <vt:lpstr>Bookman</vt:lpstr>
      <vt:lpstr>Савон</vt:lpstr>
      <vt:lpstr>Савон</vt:lpstr>
      <vt:lpstr>Савон</vt:lpstr>
      <vt:lpstr>Савон</vt:lpstr>
      <vt:lpstr>Савон</vt:lpstr>
      <vt:lpstr>Уральский государственный лесотехнический университет  ОРГАНИЗАЦИЯ ЦЕЛЕВОГО ОБУЧЕНИЯ В 2025 ГОДУ: НАПРАВЛЕНИЯ ПОДГОТОВКИ, ДЕТАЛИЗАЦИЯ ЦЕЛЕВОЙ КВОТЫ</vt:lpstr>
      <vt:lpstr>На 2025 год в УГЛТУ</vt:lpstr>
      <vt:lpstr>Слайд 3</vt:lpstr>
      <vt:lpstr>Слайд 4</vt:lpstr>
      <vt:lpstr>Слайд 5</vt:lpstr>
      <vt:lpstr>Слайд 6</vt:lpstr>
      <vt:lpstr>Слайд 7</vt:lpstr>
      <vt:lpstr>Слайд 8</vt:lpstr>
      <vt:lpstr>Слайд 9</vt:lpstr>
      <vt:lpstr>Предложение</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Алла</dc:creator>
  <cp:lastModifiedBy>1</cp:lastModifiedBy>
  <cp:revision>395</cp:revision>
  <cp:lastPrinted>2016-09-20T12:21:03Z</cp:lastPrinted>
  <dcterms:created xsi:type="dcterms:W3CDTF">2016-09-04T16:12:13Z</dcterms:created>
  <dcterms:modified xsi:type="dcterms:W3CDTF">2025-05-13T11:07:08Z</dcterms:modified>
</cp:coreProperties>
</file>